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21"/>
  </p:notesMasterIdLst>
  <p:sldIdLst>
    <p:sldId id="256" r:id="rId2"/>
    <p:sldId id="267" r:id="rId3"/>
    <p:sldId id="257" r:id="rId4"/>
    <p:sldId id="258" r:id="rId5"/>
    <p:sldId id="259" r:id="rId6"/>
    <p:sldId id="260" r:id="rId7"/>
    <p:sldId id="266" r:id="rId8"/>
    <p:sldId id="261" r:id="rId9"/>
    <p:sldId id="262" r:id="rId10"/>
    <p:sldId id="263" r:id="rId11"/>
    <p:sldId id="264" r:id="rId12"/>
    <p:sldId id="268" r:id="rId13"/>
    <p:sldId id="270" r:id="rId14"/>
    <p:sldId id="277" r:id="rId15"/>
    <p:sldId id="272" r:id="rId16"/>
    <p:sldId id="273" r:id="rId17"/>
    <p:sldId id="274" r:id="rId18"/>
    <p:sldId id="275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3E61"/>
    <a:srgbClr val="459B70"/>
    <a:srgbClr val="4395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88BEC8-E964-4292-BFC4-DBB8190C6376}" v="664" dt="2026-01-05T12:53:11.0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A09067-95D1-4344-A960-72EE8EA85D05}" type="doc">
      <dgm:prSet loTypeId="urn:microsoft.com/office/officeart/2005/8/layout/vList5" loCatId="list" qsTypeId="urn:microsoft.com/office/officeart/2005/8/quickstyle/simple1" qsCatId="simple" csTypeId="urn:microsoft.com/office/officeart/2005/8/colors/accent2_1" csCatId="accent2"/>
      <dgm:spPr/>
      <dgm:t>
        <a:bodyPr/>
        <a:lstStyle/>
        <a:p>
          <a:endParaRPr lang="en-US"/>
        </a:p>
      </dgm:t>
    </dgm:pt>
    <dgm:pt modelId="{4915BC25-1E6B-4C5E-9638-A21814172DDE}">
      <dgm:prSet/>
      <dgm:spPr/>
      <dgm:t>
        <a:bodyPr/>
        <a:lstStyle/>
        <a:p>
          <a:r>
            <a:rPr lang="en-US" b="1"/>
            <a:t>Database Design:</a:t>
          </a:r>
          <a:r>
            <a:rPr lang="en-US"/>
            <a:t> </a:t>
          </a:r>
        </a:p>
      </dgm:t>
    </dgm:pt>
    <dgm:pt modelId="{0A4FBB94-5615-4064-B0B5-719E38EE6A29}" type="parTrans" cxnId="{02189096-7302-4BA9-9311-A12A0C4C4C3B}">
      <dgm:prSet/>
      <dgm:spPr/>
      <dgm:t>
        <a:bodyPr/>
        <a:lstStyle/>
        <a:p>
          <a:endParaRPr lang="en-US"/>
        </a:p>
      </dgm:t>
    </dgm:pt>
    <dgm:pt modelId="{3509E5D8-C938-40D7-8211-22CDA3AC68CA}" type="sibTrans" cxnId="{02189096-7302-4BA9-9311-A12A0C4C4C3B}">
      <dgm:prSet/>
      <dgm:spPr/>
      <dgm:t>
        <a:bodyPr/>
        <a:lstStyle/>
        <a:p>
          <a:endParaRPr lang="en-US"/>
        </a:p>
      </dgm:t>
    </dgm:pt>
    <dgm:pt modelId="{15B1C1FB-3AE8-4243-90BB-234F05F22CDD}">
      <dgm:prSet/>
      <dgm:spPr/>
      <dgm:t>
        <a:bodyPr/>
        <a:lstStyle/>
        <a:p>
          <a:r>
            <a:rPr lang="en-US"/>
            <a:t>Creating the users schema.</a:t>
          </a:r>
        </a:p>
      </dgm:t>
    </dgm:pt>
    <dgm:pt modelId="{602D7F5D-37AD-4953-8149-3FD3908CF346}" type="parTrans" cxnId="{87EC5C3A-BC58-486F-AAD2-D863911DDE8C}">
      <dgm:prSet/>
      <dgm:spPr/>
      <dgm:t>
        <a:bodyPr/>
        <a:lstStyle/>
        <a:p>
          <a:endParaRPr lang="en-US"/>
        </a:p>
      </dgm:t>
    </dgm:pt>
    <dgm:pt modelId="{69EB0BBA-CC6F-47F7-9041-6F3C6947C361}" type="sibTrans" cxnId="{87EC5C3A-BC58-486F-AAD2-D863911DDE8C}">
      <dgm:prSet/>
      <dgm:spPr/>
      <dgm:t>
        <a:bodyPr/>
        <a:lstStyle/>
        <a:p>
          <a:endParaRPr lang="en-US"/>
        </a:p>
      </dgm:t>
    </dgm:pt>
    <dgm:pt modelId="{AD273CFF-A067-40D9-B75A-A5F5EF0C1E1E}">
      <dgm:prSet/>
      <dgm:spPr/>
      <dgm:t>
        <a:bodyPr/>
        <a:lstStyle/>
        <a:p>
          <a:r>
            <a:rPr lang="en-US"/>
            <a:t>Database operations via User Repository</a:t>
          </a:r>
        </a:p>
      </dgm:t>
    </dgm:pt>
    <dgm:pt modelId="{60AE51F3-0D13-4CA4-B986-38C612E2EC7A}" type="parTrans" cxnId="{0FE25425-B0FC-40B5-A6E6-258A0126B83B}">
      <dgm:prSet/>
      <dgm:spPr/>
      <dgm:t>
        <a:bodyPr/>
        <a:lstStyle/>
        <a:p>
          <a:endParaRPr lang="en-US"/>
        </a:p>
      </dgm:t>
    </dgm:pt>
    <dgm:pt modelId="{0DC170F4-A641-4AF8-AC65-C96BC5332306}" type="sibTrans" cxnId="{0FE25425-B0FC-40B5-A6E6-258A0126B83B}">
      <dgm:prSet/>
      <dgm:spPr/>
      <dgm:t>
        <a:bodyPr/>
        <a:lstStyle/>
        <a:p>
          <a:endParaRPr lang="en-US"/>
        </a:p>
      </dgm:t>
    </dgm:pt>
    <dgm:pt modelId="{44FEC30C-217D-4DFF-9283-D6AE23E700F8}">
      <dgm:prSet/>
      <dgm:spPr/>
      <dgm:t>
        <a:bodyPr/>
        <a:lstStyle/>
        <a:p>
          <a:r>
            <a:rPr lang="en-US" b="1"/>
            <a:t>Model Implementation:</a:t>
          </a:r>
          <a:r>
            <a:rPr lang="en-US"/>
            <a:t> </a:t>
          </a:r>
        </a:p>
      </dgm:t>
    </dgm:pt>
    <dgm:pt modelId="{F9186D1C-56B7-4980-A217-160FED1704AE}" type="parTrans" cxnId="{8DCA1D05-8F7A-43DE-AB81-A98F956DFC46}">
      <dgm:prSet/>
      <dgm:spPr/>
      <dgm:t>
        <a:bodyPr/>
        <a:lstStyle/>
        <a:p>
          <a:endParaRPr lang="en-US"/>
        </a:p>
      </dgm:t>
    </dgm:pt>
    <dgm:pt modelId="{703C37FF-DCCF-4D5F-B431-6A1071E16E2B}" type="sibTrans" cxnId="{8DCA1D05-8F7A-43DE-AB81-A98F956DFC46}">
      <dgm:prSet/>
      <dgm:spPr/>
      <dgm:t>
        <a:bodyPr/>
        <a:lstStyle/>
        <a:p>
          <a:endParaRPr lang="en-US"/>
        </a:p>
      </dgm:t>
    </dgm:pt>
    <dgm:pt modelId="{9C433F6B-8CAA-4AAA-A819-4EC7327AD982}">
      <dgm:prSet/>
      <dgm:spPr/>
      <dgm:t>
        <a:bodyPr/>
        <a:lstStyle/>
        <a:p>
          <a:r>
            <a:rPr lang="en-US"/>
            <a:t>Designing User Modelclass</a:t>
          </a:r>
        </a:p>
      </dgm:t>
    </dgm:pt>
    <dgm:pt modelId="{034B182D-DF9C-412E-BD42-7D95B8659908}" type="parTrans" cxnId="{A75C9540-7360-417F-9874-C6BBC36ED3DD}">
      <dgm:prSet/>
      <dgm:spPr/>
      <dgm:t>
        <a:bodyPr/>
        <a:lstStyle/>
        <a:p>
          <a:endParaRPr lang="en-US"/>
        </a:p>
      </dgm:t>
    </dgm:pt>
    <dgm:pt modelId="{A63CE8AA-AE9B-4893-BF90-DDE07034F14A}" type="sibTrans" cxnId="{A75C9540-7360-417F-9874-C6BBC36ED3DD}">
      <dgm:prSet/>
      <dgm:spPr/>
      <dgm:t>
        <a:bodyPr/>
        <a:lstStyle/>
        <a:p>
          <a:endParaRPr lang="en-US"/>
        </a:p>
      </dgm:t>
    </dgm:pt>
    <dgm:pt modelId="{151B6F1A-4727-42D0-AB32-89C51E5E8582}">
      <dgm:prSet/>
      <dgm:spPr/>
      <dgm:t>
        <a:bodyPr/>
        <a:lstStyle/>
        <a:p>
          <a:r>
            <a:rPr lang="en-US"/>
            <a:t>Implementing Auth Controller &amp;Auth Service</a:t>
          </a:r>
        </a:p>
      </dgm:t>
    </dgm:pt>
    <dgm:pt modelId="{E8D566E1-8F07-430A-88E7-409FA3622641}" type="parTrans" cxnId="{B80E980E-ABFF-490E-A428-B339B17F7DBA}">
      <dgm:prSet/>
      <dgm:spPr/>
      <dgm:t>
        <a:bodyPr/>
        <a:lstStyle/>
        <a:p>
          <a:endParaRPr lang="en-US"/>
        </a:p>
      </dgm:t>
    </dgm:pt>
    <dgm:pt modelId="{D405E465-5B64-4BF4-B7C6-1BA10AB9D4E0}" type="sibTrans" cxnId="{B80E980E-ABFF-490E-A428-B339B17F7DBA}">
      <dgm:prSet/>
      <dgm:spPr/>
      <dgm:t>
        <a:bodyPr/>
        <a:lstStyle/>
        <a:p>
          <a:endParaRPr lang="en-US"/>
        </a:p>
      </dgm:t>
    </dgm:pt>
    <dgm:pt modelId="{1B96D7C5-5F6D-4283-A5C4-1D22E128C1D9}">
      <dgm:prSet/>
      <dgm:spPr/>
      <dgm:t>
        <a:bodyPr/>
        <a:lstStyle/>
        <a:p>
          <a:r>
            <a:rPr lang="en-US" b="1"/>
            <a:t>Security Logic:</a:t>
          </a:r>
          <a:r>
            <a:rPr lang="en-US"/>
            <a:t> </a:t>
          </a:r>
        </a:p>
      </dgm:t>
    </dgm:pt>
    <dgm:pt modelId="{BD28BE75-C235-4785-AD48-F5978DD55555}" type="parTrans" cxnId="{63EAF4B7-53C8-4BDA-9EC8-8514BEF686FE}">
      <dgm:prSet/>
      <dgm:spPr/>
      <dgm:t>
        <a:bodyPr/>
        <a:lstStyle/>
        <a:p>
          <a:endParaRPr lang="en-US"/>
        </a:p>
      </dgm:t>
    </dgm:pt>
    <dgm:pt modelId="{DB127620-573D-465A-8F42-81725C7663B6}" type="sibTrans" cxnId="{63EAF4B7-53C8-4BDA-9EC8-8514BEF686FE}">
      <dgm:prSet/>
      <dgm:spPr/>
      <dgm:t>
        <a:bodyPr/>
        <a:lstStyle/>
        <a:p>
          <a:endParaRPr lang="en-US"/>
        </a:p>
      </dgm:t>
    </dgm:pt>
    <dgm:pt modelId="{100A19F7-3056-4D77-82AC-7397ED74D54A}">
      <dgm:prSet/>
      <dgm:spPr/>
      <dgm:t>
        <a:bodyPr/>
        <a:lstStyle/>
        <a:p>
          <a:r>
            <a:rPr lang="en-US"/>
            <a:t>Implementing Password validation and Role assignment.</a:t>
          </a:r>
        </a:p>
      </dgm:t>
    </dgm:pt>
    <dgm:pt modelId="{91F5668B-04AA-416D-80AE-F13974E14B92}" type="parTrans" cxnId="{DAC968FE-768B-4DBD-A36C-D716276DC425}">
      <dgm:prSet/>
      <dgm:spPr/>
      <dgm:t>
        <a:bodyPr/>
        <a:lstStyle/>
        <a:p>
          <a:endParaRPr lang="en-US"/>
        </a:p>
      </dgm:t>
    </dgm:pt>
    <dgm:pt modelId="{6A4BA825-B201-474B-B314-FDF0210AD3DE}" type="sibTrans" cxnId="{DAC968FE-768B-4DBD-A36C-D716276DC425}">
      <dgm:prSet/>
      <dgm:spPr/>
      <dgm:t>
        <a:bodyPr/>
        <a:lstStyle/>
        <a:p>
          <a:endParaRPr lang="en-US"/>
        </a:p>
      </dgm:t>
    </dgm:pt>
    <dgm:pt modelId="{181AD2FC-42F0-4618-956A-1575CC508977}">
      <dgm:prSet/>
      <dgm:spPr/>
      <dgm:t>
        <a:bodyPr/>
        <a:lstStyle/>
        <a:p>
          <a:r>
            <a:rPr lang="en-US" b="1"/>
            <a:t>API Development:</a:t>
          </a:r>
          <a:r>
            <a:rPr lang="en-US"/>
            <a:t> </a:t>
          </a:r>
        </a:p>
      </dgm:t>
    </dgm:pt>
    <dgm:pt modelId="{0951C053-4E78-495E-B4EC-C12010C8E70B}" type="parTrans" cxnId="{2390FFA9-A683-4CE5-AA8C-BBD111F0EB84}">
      <dgm:prSet/>
      <dgm:spPr/>
      <dgm:t>
        <a:bodyPr/>
        <a:lstStyle/>
        <a:p>
          <a:endParaRPr lang="en-US"/>
        </a:p>
      </dgm:t>
    </dgm:pt>
    <dgm:pt modelId="{5825987E-61DC-434F-AC5C-31203A0995C8}" type="sibTrans" cxnId="{2390FFA9-A683-4CE5-AA8C-BBD111F0EB84}">
      <dgm:prSet/>
      <dgm:spPr/>
      <dgm:t>
        <a:bodyPr/>
        <a:lstStyle/>
        <a:p>
          <a:endParaRPr lang="en-US"/>
        </a:p>
      </dgm:t>
    </dgm:pt>
    <dgm:pt modelId="{E2CAF54F-1E54-4BA9-B8CC-EE1146F81A89}">
      <dgm:prSet/>
      <dgm:spPr/>
      <dgm:t>
        <a:bodyPr/>
        <a:lstStyle/>
        <a:p>
          <a:r>
            <a:rPr lang="en-US"/>
            <a:t>Building the Login/Register endpoints.</a:t>
          </a:r>
        </a:p>
      </dgm:t>
    </dgm:pt>
    <dgm:pt modelId="{619E41AD-A599-4EF6-8528-EA5F397CB654}" type="parTrans" cxnId="{A594DFDD-9C5A-449A-BC0A-0F92D55181DC}">
      <dgm:prSet/>
      <dgm:spPr/>
      <dgm:t>
        <a:bodyPr/>
        <a:lstStyle/>
        <a:p>
          <a:endParaRPr lang="en-US"/>
        </a:p>
      </dgm:t>
    </dgm:pt>
    <dgm:pt modelId="{DD398E2E-8E84-4819-9C85-AA94937C06A8}" type="sibTrans" cxnId="{A594DFDD-9C5A-449A-BC0A-0F92D55181DC}">
      <dgm:prSet/>
      <dgm:spPr/>
      <dgm:t>
        <a:bodyPr/>
        <a:lstStyle/>
        <a:p>
          <a:endParaRPr lang="en-US"/>
        </a:p>
      </dgm:t>
    </dgm:pt>
    <dgm:pt modelId="{F45D13F7-DE4E-4166-AE4E-7ECD335BD2A4}" type="pres">
      <dgm:prSet presAssocID="{8BA09067-95D1-4344-A960-72EE8EA85D05}" presName="Name0" presStyleCnt="0">
        <dgm:presLayoutVars>
          <dgm:dir/>
          <dgm:animLvl val="lvl"/>
          <dgm:resizeHandles val="exact"/>
        </dgm:presLayoutVars>
      </dgm:prSet>
      <dgm:spPr/>
    </dgm:pt>
    <dgm:pt modelId="{7D79FFC1-9FE6-4514-8135-C283A0D98B61}" type="pres">
      <dgm:prSet presAssocID="{4915BC25-1E6B-4C5E-9638-A21814172DDE}" presName="linNode" presStyleCnt="0"/>
      <dgm:spPr/>
    </dgm:pt>
    <dgm:pt modelId="{BF5258E4-A9FF-45DC-B799-C734BE1CF574}" type="pres">
      <dgm:prSet presAssocID="{4915BC25-1E6B-4C5E-9638-A21814172DDE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AC51D028-CB5C-40E0-8266-36034C0DAAB7}" type="pres">
      <dgm:prSet presAssocID="{4915BC25-1E6B-4C5E-9638-A21814172DDE}" presName="descendantText" presStyleLbl="alignAccFollowNode1" presStyleIdx="0" presStyleCnt="4">
        <dgm:presLayoutVars>
          <dgm:bulletEnabled val="1"/>
        </dgm:presLayoutVars>
      </dgm:prSet>
      <dgm:spPr/>
    </dgm:pt>
    <dgm:pt modelId="{35FFC26E-F1E7-4C00-A0D3-3CCC947EB720}" type="pres">
      <dgm:prSet presAssocID="{3509E5D8-C938-40D7-8211-22CDA3AC68CA}" presName="sp" presStyleCnt="0"/>
      <dgm:spPr/>
    </dgm:pt>
    <dgm:pt modelId="{E3EBA4D4-E019-4C4A-A0E0-8BE505875DA9}" type="pres">
      <dgm:prSet presAssocID="{44FEC30C-217D-4DFF-9283-D6AE23E700F8}" presName="linNode" presStyleCnt="0"/>
      <dgm:spPr/>
    </dgm:pt>
    <dgm:pt modelId="{D964F978-3206-4FF6-BE97-95BEA09FA9C7}" type="pres">
      <dgm:prSet presAssocID="{44FEC30C-217D-4DFF-9283-D6AE23E700F8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71E72CA8-7A59-4A4A-A7B4-EAA4D59E75BB}" type="pres">
      <dgm:prSet presAssocID="{44FEC30C-217D-4DFF-9283-D6AE23E700F8}" presName="descendantText" presStyleLbl="alignAccFollowNode1" presStyleIdx="1" presStyleCnt="4">
        <dgm:presLayoutVars>
          <dgm:bulletEnabled val="1"/>
        </dgm:presLayoutVars>
      </dgm:prSet>
      <dgm:spPr/>
    </dgm:pt>
    <dgm:pt modelId="{AF530D13-6EC6-4491-A606-F118D7E3F404}" type="pres">
      <dgm:prSet presAssocID="{703C37FF-DCCF-4D5F-B431-6A1071E16E2B}" presName="sp" presStyleCnt="0"/>
      <dgm:spPr/>
    </dgm:pt>
    <dgm:pt modelId="{523329AC-3D5D-43E3-8A55-28584F97D7EC}" type="pres">
      <dgm:prSet presAssocID="{1B96D7C5-5F6D-4283-A5C4-1D22E128C1D9}" presName="linNode" presStyleCnt="0"/>
      <dgm:spPr/>
    </dgm:pt>
    <dgm:pt modelId="{DD5C2696-005F-4567-BDC4-5E0B32234868}" type="pres">
      <dgm:prSet presAssocID="{1B96D7C5-5F6D-4283-A5C4-1D22E128C1D9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0D776778-DE0F-450C-B5AB-210231B0DDCB}" type="pres">
      <dgm:prSet presAssocID="{1B96D7C5-5F6D-4283-A5C4-1D22E128C1D9}" presName="descendantText" presStyleLbl="alignAccFollowNode1" presStyleIdx="2" presStyleCnt="4">
        <dgm:presLayoutVars>
          <dgm:bulletEnabled val="1"/>
        </dgm:presLayoutVars>
      </dgm:prSet>
      <dgm:spPr/>
    </dgm:pt>
    <dgm:pt modelId="{BB181FB9-5F5A-44B9-811A-08D0431B16F5}" type="pres">
      <dgm:prSet presAssocID="{DB127620-573D-465A-8F42-81725C7663B6}" presName="sp" presStyleCnt="0"/>
      <dgm:spPr/>
    </dgm:pt>
    <dgm:pt modelId="{540E4AEC-EB86-45E9-9086-F3D41B9E8617}" type="pres">
      <dgm:prSet presAssocID="{181AD2FC-42F0-4618-956A-1575CC508977}" presName="linNode" presStyleCnt="0"/>
      <dgm:spPr/>
    </dgm:pt>
    <dgm:pt modelId="{1352AD6A-3D5C-46E7-A856-A8609B5EC87C}" type="pres">
      <dgm:prSet presAssocID="{181AD2FC-42F0-4618-956A-1575CC508977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6F950084-4DDD-4A56-A40A-9C950CCEF149}" type="pres">
      <dgm:prSet presAssocID="{181AD2FC-42F0-4618-956A-1575CC508977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90EA1902-D7B1-4CC6-9933-8FDAB7B08070}" type="presOf" srcId="{100A19F7-3056-4D77-82AC-7397ED74D54A}" destId="{0D776778-DE0F-450C-B5AB-210231B0DDCB}" srcOrd="0" destOrd="0" presId="urn:microsoft.com/office/officeart/2005/8/layout/vList5"/>
    <dgm:cxn modelId="{8DCA1D05-8F7A-43DE-AB81-A98F956DFC46}" srcId="{8BA09067-95D1-4344-A960-72EE8EA85D05}" destId="{44FEC30C-217D-4DFF-9283-D6AE23E700F8}" srcOrd="1" destOrd="0" parTransId="{F9186D1C-56B7-4980-A217-160FED1704AE}" sibTransId="{703C37FF-DCCF-4D5F-B431-6A1071E16E2B}"/>
    <dgm:cxn modelId="{54DF5105-C081-4CFB-97A8-50493D9194E7}" type="presOf" srcId="{15B1C1FB-3AE8-4243-90BB-234F05F22CDD}" destId="{AC51D028-CB5C-40E0-8266-36034C0DAAB7}" srcOrd="0" destOrd="0" presId="urn:microsoft.com/office/officeart/2005/8/layout/vList5"/>
    <dgm:cxn modelId="{B80E980E-ABFF-490E-A428-B339B17F7DBA}" srcId="{44FEC30C-217D-4DFF-9283-D6AE23E700F8}" destId="{151B6F1A-4727-42D0-AB32-89C51E5E8582}" srcOrd="1" destOrd="0" parTransId="{E8D566E1-8F07-430A-88E7-409FA3622641}" sibTransId="{D405E465-5B64-4BF4-B7C6-1BA10AB9D4E0}"/>
    <dgm:cxn modelId="{0FE25425-B0FC-40B5-A6E6-258A0126B83B}" srcId="{4915BC25-1E6B-4C5E-9638-A21814172DDE}" destId="{AD273CFF-A067-40D9-B75A-A5F5EF0C1E1E}" srcOrd="1" destOrd="0" parTransId="{60AE51F3-0D13-4CA4-B986-38C612E2EC7A}" sibTransId="{0DC170F4-A641-4AF8-AC65-C96BC5332306}"/>
    <dgm:cxn modelId="{87EC5C3A-BC58-486F-AAD2-D863911DDE8C}" srcId="{4915BC25-1E6B-4C5E-9638-A21814172DDE}" destId="{15B1C1FB-3AE8-4243-90BB-234F05F22CDD}" srcOrd="0" destOrd="0" parTransId="{602D7F5D-37AD-4953-8149-3FD3908CF346}" sibTransId="{69EB0BBA-CC6F-47F7-9041-6F3C6947C361}"/>
    <dgm:cxn modelId="{A75C9540-7360-417F-9874-C6BBC36ED3DD}" srcId="{44FEC30C-217D-4DFF-9283-D6AE23E700F8}" destId="{9C433F6B-8CAA-4AAA-A819-4EC7327AD982}" srcOrd="0" destOrd="0" parTransId="{034B182D-DF9C-412E-BD42-7D95B8659908}" sibTransId="{A63CE8AA-AE9B-4893-BF90-DDE07034F14A}"/>
    <dgm:cxn modelId="{CDE8C341-C52A-4F0A-9E44-9D879FF3BA28}" type="presOf" srcId="{4915BC25-1E6B-4C5E-9638-A21814172DDE}" destId="{BF5258E4-A9FF-45DC-B799-C734BE1CF574}" srcOrd="0" destOrd="0" presId="urn:microsoft.com/office/officeart/2005/8/layout/vList5"/>
    <dgm:cxn modelId="{59DDD547-6E7C-49D6-80FB-DC8773EE76A3}" type="presOf" srcId="{AD273CFF-A067-40D9-B75A-A5F5EF0C1E1E}" destId="{AC51D028-CB5C-40E0-8266-36034C0DAAB7}" srcOrd="0" destOrd="1" presId="urn:microsoft.com/office/officeart/2005/8/layout/vList5"/>
    <dgm:cxn modelId="{4DE99584-21BA-4B63-8B80-3FB90697CB6B}" type="presOf" srcId="{181AD2FC-42F0-4618-956A-1575CC508977}" destId="{1352AD6A-3D5C-46E7-A856-A8609B5EC87C}" srcOrd="0" destOrd="0" presId="urn:microsoft.com/office/officeart/2005/8/layout/vList5"/>
    <dgm:cxn modelId="{ADF92787-2246-483D-8FC0-C20AFABB11A5}" type="presOf" srcId="{151B6F1A-4727-42D0-AB32-89C51E5E8582}" destId="{71E72CA8-7A59-4A4A-A7B4-EAA4D59E75BB}" srcOrd="0" destOrd="1" presId="urn:microsoft.com/office/officeart/2005/8/layout/vList5"/>
    <dgm:cxn modelId="{02189096-7302-4BA9-9311-A12A0C4C4C3B}" srcId="{8BA09067-95D1-4344-A960-72EE8EA85D05}" destId="{4915BC25-1E6B-4C5E-9638-A21814172DDE}" srcOrd="0" destOrd="0" parTransId="{0A4FBB94-5615-4064-B0B5-719E38EE6A29}" sibTransId="{3509E5D8-C938-40D7-8211-22CDA3AC68CA}"/>
    <dgm:cxn modelId="{8B5CCBA2-A265-4AF2-AFDD-DD05B40BBA1F}" type="presOf" srcId="{44FEC30C-217D-4DFF-9283-D6AE23E700F8}" destId="{D964F978-3206-4FF6-BE97-95BEA09FA9C7}" srcOrd="0" destOrd="0" presId="urn:microsoft.com/office/officeart/2005/8/layout/vList5"/>
    <dgm:cxn modelId="{91DE43A7-7885-426A-9813-5B98C9DE64D0}" type="presOf" srcId="{1B96D7C5-5F6D-4283-A5C4-1D22E128C1D9}" destId="{DD5C2696-005F-4567-BDC4-5E0B32234868}" srcOrd="0" destOrd="0" presId="urn:microsoft.com/office/officeart/2005/8/layout/vList5"/>
    <dgm:cxn modelId="{2390FFA9-A683-4CE5-AA8C-BBD111F0EB84}" srcId="{8BA09067-95D1-4344-A960-72EE8EA85D05}" destId="{181AD2FC-42F0-4618-956A-1575CC508977}" srcOrd="3" destOrd="0" parTransId="{0951C053-4E78-495E-B4EC-C12010C8E70B}" sibTransId="{5825987E-61DC-434F-AC5C-31203A0995C8}"/>
    <dgm:cxn modelId="{E06CA9AF-45F7-45E8-8F72-1A0540343A76}" type="presOf" srcId="{9C433F6B-8CAA-4AAA-A819-4EC7327AD982}" destId="{71E72CA8-7A59-4A4A-A7B4-EAA4D59E75BB}" srcOrd="0" destOrd="0" presId="urn:microsoft.com/office/officeart/2005/8/layout/vList5"/>
    <dgm:cxn modelId="{CA1F6DB2-C35A-4CB3-BA23-5F8FEC67C037}" type="presOf" srcId="{E2CAF54F-1E54-4BA9-B8CC-EE1146F81A89}" destId="{6F950084-4DDD-4A56-A40A-9C950CCEF149}" srcOrd="0" destOrd="0" presId="urn:microsoft.com/office/officeart/2005/8/layout/vList5"/>
    <dgm:cxn modelId="{63EAF4B7-53C8-4BDA-9EC8-8514BEF686FE}" srcId="{8BA09067-95D1-4344-A960-72EE8EA85D05}" destId="{1B96D7C5-5F6D-4283-A5C4-1D22E128C1D9}" srcOrd="2" destOrd="0" parTransId="{BD28BE75-C235-4785-AD48-F5978DD55555}" sibTransId="{DB127620-573D-465A-8F42-81725C7663B6}"/>
    <dgm:cxn modelId="{A594DFDD-9C5A-449A-BC0A-0F92D55181DC}" srcId="{181AD2FC-42F0-4618-956A-1575CC508977}" destId="{E2CAF54F-1E54-4BA9-B8CC-EE1146F81A89}" srcOrd="0" destOrd="0" parTransId="{619E41AD-A599-4EF6-8528-EA5F397CB654}" sibTransId="{DD398E2E-8E84-4819-9C85-AA94937C06A8}"/>
    <dgm:cxn modelId="{8AC3BDE4-6E1E-467C-98B2-E3D1C79FA061}" type="presOf" srcId="{8BA09067-95D1-4344-A960-72EE8EA85D05}" destId="{F45D13F7-DE4E-4166-AE4E-7ECD335BD2A4}" srcOrd="0" destOrd="0" presId="urn:microsoft.com/office/officeart/2005/8/layout/vList5"/>
    <dgm:cxn modelId="{DAC968FE-768B-4DBD-A36C-D716276DC425}" srcId="{1B96D7C5-5F6D-4283-A5C4-1D22E128C1D9}" destId="{100A19F7-3056-4D77-82AC-7397ED74D54A}" srcOrd="0" destOrd="0" parTransId="{91F5668B-04AA-416D-80AE-F13974E14B92}" sibTransId="{6A4BA825-B201-474B-B314-FDF0210AD3DE}"/>
    <dgm:cxn modelId="{03361F1B-A48B-4DC1-BBEA-53F1C58C533A}" type="presParOf" srcId="{F45D13F7-DE4E-4166-AE4E-7ECD335BD2A4}" destId="{7D79FFC1-9FE6-4514-8135-C283A0D98B61}" srcOrd="0" destOrd="0" presId="urn:microsoft.com/office/officeart/2005/8/layout/vList5"/>
    <dgm:cxn modelId="{8821DC10-0940-42FD-B3B1-84E5A2663BF4}" type="presParOf" srcId="{7D79FFC1-9FE6-4514-8135-C283A0D98B61}" destId="{BF5258E4-A9FF-45DC-B799-C734BE1CF574}" srcOrd="0" destOrd="0" presId="urn:microsoft.com/office/officeart/2005/8/layout/vList5"/>
    <dgm:cxn modelId="{CF76B290-1491-47C9-8391-8B7302BEF369}" type="presParOf" srcId="{7D79FFC1-9FE6-4514-8135-C283A0D98B61}" destId="{AC51D028-CB5C-40E0-8266-36034C0DAAB7}" srcOrd="1" destOrd="0" presId="urn:microsoft.com/office/officeart/2005/8/layout/vList5"/>
    <dgm:cxn modelId="{D7BE291E-C29C-40B1-B0AE-B58651E7C8B5}" type="presParOf" srcId="{F45D13F7-DE4E-4166-AE4E-7ECD335BD2A4}" destId="{35FFC26E-F1E7-4C00-A0D3-3CCC947EB720}" srcOrd="1" destOrd="0" presId="urn:microsoft.com/office/officeart/2005/8/layout/vList5"/>
    <dgm:cxn modelId="{EBDEA0AB-5175-4B25-A146-55DEE3243CA9}" type="presParOf" srcId="{F45D13F7-DE4E-4166-AE4E-7ECD335BD2A4}" destId="{E3EBA4D4-E019-4C4A-A0E0-8BE505875DA9}" srcOrd="2" destOrd="0" presId="urn:microsoft.com/office/officeart/2005/8/layout/vList5"/>
    <dgm:cxn modelId="{B625FA54-743C-41D5-A3FA-8D1AA727E6A9}" type="presParOf" srcId="{E3EBA4D4-E019-4C4A-A0E0-8BE505875DA9}" destId="{D964F978-3206-4FF6-BE97-95BEA09FA9C7}" srcOrd="0" destOrd="0" presId="urn:microsoft.com/office/officeart/2005/8/layout/vList5"/>
    <dgm:cxn modelId="{B7E29D3E-8CCE-4B19-997F-BC794EB92CBF}" type="presParOf" srcId="{E3EBA4D4-E019-4C4A-A0E0-8BE505875DA9}" destId="{71E72CA8-7A59-4A4A-A7B4-EAA4D59E75BB}" srcOrd="1" destOrd="0" presId="urn:microsoft.com/office/officeart/2005/8/layout/vList5"/>
    <dgm:cxn modelId="{4C7AD6A0-DAD0-499A-B79C-8D018205E25D}" type="presParOf" srcId="{F45D13F7-DE4E-4166-AE4E-7ECD335BD2A4}" destId="{AF530D13-6EC6-4491-A606-F118D7E3F404}" srcOrd="3" destOrd="0" presId="urn:microsoft.com/office/officeart/2005/8/layout/vList5"/>
    <dgm:cxn modelId="{EDA7263E-C8C4-409F-B222-4F0589059F2E}" type="presParOf" srcId="{F45D13F7-DE4E-4166-AE4E-7ECD335BD2A4}" destId="{523329AC-3D5D-43E3-8A55-28584F97D7EC}" srcOrd="4" destOrd="0" presId="urn:microsoft.com/office/officeart/2005/8/layout/vList5"/>
    <dgm:cxn modelId="{6B71CC57-077E-4AA3-B52C-259A0B6C8325}" type="presParOf" srcId="{523329AC-3D5D-43E3-8A55-28584F97D7EC}" destId="{DD5C2696-005F-4567-BDC4-5E0B32234868}" srcOrd="0" destOrd="0" presId="urn:microsoft.com/office/officeart/2005/8/layout/vList5"/>
    <dgm:cxn modelId="{E0467E86-6B42-4FD8-ABB4-1EDAE7242A47}" type="presParOf" srcId="{523329AC-3D5D-43E3-8A55-28584F97D7EC}" destId="{0D776778-DE0F-450C-B5AB-210231B0DDCB}" srcOrd="1" destOrd="0" presId="urn:microsoft.com/office/officeart/2005/8/layout/vList5"/>
    <dgm:cxn modelId="{29BB6E04-CE9D-425D-B2A6-CAE58920594A}" type="presParOf" srcId="{F45D13F7-DE4E-4166-AE4E-7ECD335BD2A4}" destId="{BB181FB9-5F5A-44B9-811A-08D0431B16F5}" srcOrd="5" destOrd="0" presId="urn:microsoft.com/office/officeart/2005/8/layout/vList5"/>
    <dgm:cxn modelId="{17255ECA-7A16-422B-AB25-32B728A02812}" type="presParOf" srcId="{F45D13F7-DE4E-4166-AE4E-7ECD335BD2A4}" destId="{540E4AEC-EB86-45E9-9086-F3D41B9E8617}" srcOrd="6" destOrd="0" presId="urn:microsoft.com/office/officeart/2005/8/layout/vList5"/>
    <dgm:cxn modelId="{BECC0746-936A-4449-B6E7-0518D8B23204}" type="presParOf" srcId="{540E4AEC-EB86-45E9-9086-F3D41B9E8617}" destId="{1352AD6A-3D5C-46E7-A856-A8609B5EC87C}" srcOrd="0" destOrd="0" presId="urn:microsoft.com/office/officeart/2005/8/layout/vList5"/>
    <dgm:cxn modelId="{CDA6B624-4D20-46F1-9233-2A8D400E3A7A}" type="presParOf" srcId="{540E4AEC-EB86-45E9-9086-F3D41B9E8617}" destId="{6F950084-4DDD-4A56-A40A-9C950CCEF14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51D028-CB5C-40E0-8266-36034C0DAAB7}">
      <dsp:nvSpPr>
        <dsp:cNvPr id="0" name=""/>
        <dsp:cNvSpPr/>
      </dsp:nvSpPr>
      <dsp:spPr>
        <a:xfrm rot="5400000">
          <a:off x="3704619" y="-1362452"/>
          <a:ext cx="970922" cy="3943605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Creating the users schema.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Database operations via User Repository</a:t>
          </a:r>
        </a:p>
      </dsp:txBody>
      <dsp:txXfrm rot="-5400000">
        <a:off x="2218278" y="171286"/>
        <a:ext cx="3896208" cy="876128"/>
      </dsp:txXfrm>
    </dsp:sp>
    <dsp:sp modelId="{BF5258E4-A9FF-45DC-B799-C734BE1CF574}">
      <dsp:nvSpPr>
        <dsp:cNvPr id="0" name=""/>
        <dsp:cNvSpPr/>
      </dsp:nvSpPr>
      <dsp:spPr>
        <a:xfrm>
          <a:off x="0" y="2523"/>
          <a:ext cx="2218277" cy="121365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Database Design:</a:t>
          </a:r>
          <a:r>
            <a:rPr lang="en-US" sz="1900" kern="1200"/>
            <a:t> </a:t>
          </a:r>
        </a:p>
      </dsp:txBody>
      <dsp:txXfrm>
        <a:off x="59246" y="61769"/>
        <a:ext cx="2099785" cy="1095161"/>
      </dsp:txXfrm>
    </dsp:sp>
    <dsp:sp modelId="{71E72CA8-7A59-4A4A-A7B4-EAA4D59E75BB}">
      <dsp:nvSpPr>
        <dsp:cNvPr id="0" name=""/>
        <dsp:cNvSpPr/>
      </dsp:nvSpPr>
      <dsp:spPr>
        <a:xfrm rot="5400000">
          <a:off x="3704619" y="-88116"/>
          <a:ext cx="970922" cy="3943605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Designing User Modelclass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Implementing Auth Controller &amp;Auth Service</a:t>
          </a:r>
        </a:p>
      </dsp:txBody>
      <dsp:txXfrm rot="-5400000">
        <a:off x="2218278" y="1445622"/>
        <a:ext cx="3896208" cy="876128"/>
      </dsp:txXfrm>
    </dsp:sp>
    <dsp:sp modelId="{D964F978-3206-4FF6-BE97-95BEA09FA9C7}">
      <dsp:nvSpPr>
        <dsp:cNvPr id="0" name=""/>
        <dsp:cNvSpPr/>
      </dsp:nvSpPr>
      <dsp:spPr>
        <a:xfrm>
          <a:off x="0" y="1276859"/>
          <a:ext cx="2218277" cy="121365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Model Implementation:</a:t>
          </a:r>
          <a:r>
            <a:rPr lang="en-US" sz="1900" kern="1200"/>
            <a:t> </a:t>
          </a:r>
        </a:p>
      </dsp:txBody>
      <dsp:txXfrm>
        <a:off x="59246" y="1336105"/>
        <a:ext cx="2099785" cy="1095161"/>
      </dsp:txXfrm>
    </dsp:sp>
    <dsp:sp modelId="{0D776778-DE0F-450C-B5AB-210231B0DDCB}">
      <dsp:nvSpPr>
        <dsp:cNvPr id="0" name=""/>
        <dsp:cNvSpPr/>
      </dsp:nvSpPr>
      <dsp:spPr>
        <a:xfrm rot="5400000">
          <a:off x="3704619" y="1186218"/>
          <a:ext cx="970922" cy="3943605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Implementing Password validation and Role assignment.</a:t>
          </a:r>
        </a:p>
      </dsp:txBody>
      <dsp:txXfrm rot="-5400000">
        <a:off x="2218278" y="2719957"/>
        <a:ext cx="3896208" cy="876128"/>
      </dsp:txXfrm>
    </dsp:sp>
    <dsp:sp modelId="{DD5C2696-005F-4567-BDC4-5E0B32234868}">
      <dsp:nvSpPr>
        <dsp:cNvPr id="0" name=""/>
        <dsp:cNvSpPr/>
      </dsp:nvSpPr>
      <dsp:spPr>
        <a:xfrm>
          <a:off x="0" y="2551194"/>
          <a:ext cx="2218277" cy="121365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Security Logic:</a:t>
          </a:r>
          <a:r>
            <a:rPr lang="en-US" sz="1900" kern="1200"/>
            <a:t> </a:t>
          </a:r>
        </a:p>
      </dsp:txBody>
      <dsp:txXfrm>
        <a:off x="59246" y="2610440"/>
        <a:ext cx="2099785" cy="1095161"/>
      </dsp:txXfrm>
    </dsp:sp>
    <dsp:sp modelId="{6F950084-4DDD-4A56-A40A-9C950CCEF149}">
      <dsp:nvSpPr>
        <dsp:cNvPr id="0" name=""/>
        <dsp:cNvSpPr/>
      </dsp:nvSpPr>
      <dsp:spPr>
        <a:xfrm rot="5400000">
          <a:off x="3704619" y="2460554"/>
          <a:ext cx="970922" cy="3943605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Building the Login/Register endpoints.</a:t>
          </a:r>
        </a:p>
      </dsp:txBody>
      <dsp:txXfrm rot="-5400000">
        <a:off x="2218278" y="3994293"/>
        <a:ext cx="3896208" cy="876128"/>
      </dsp:txXfrm>
    </dsp:sp>
    <dsp:sp modelId="{1352AD6A-3D5C-46E7-A856-A8609B5EC87C}">
      <dsp:nvSpPr>
        <dsp:cNvPr id="0" name=""/>
        <dsp:cNvSpPr/>
      </dsp:nvSpPr>
      <dsp:spPr>
        <a:xfrm>
          <a:off x="0" y="3825530"/>
          <a:ext cx="2218277" cy="121365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API Development:</a:t>
          </a:r>
          <a:r>
            <a:rPr lang="en-US" sz="1900" kern="1200"/>
            <a:t> </a:t>
          </a:r>
        </a:p>
      </dsp:txBody>
      <dsp:txXfrm>
        <a:off x="59246" y="3884776"/>
        <a:ext cx="2099785" cy="10951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B8F5CD-8737-4629-ADBB-1B1E4CA3B973}" type="datetimeFigureOut">
              <a:t>2/4/2026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9BAA8-4943-4133-A70A-15037D266A7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99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35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117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437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4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4769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114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817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78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092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869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323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14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116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630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29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277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2/4/2026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128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  <p:sldLayoutId id="2147483712" r:id="rId12"/>
    <p:sldLayoutId id="2147483713" r:id="rId13"/>
    <p:sldLayoutId id="2147483714" r:id="rId14"/>
    <p:sldLayoutId id="2147483715" r:id="rId15"/>
    <p:sldLayoutId id="2147483716" r:id="rId1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CF2551A-9BF2-8941-138F-1BC803007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869" y="462838"/>
            <a:ext cx="11160481" cy="3727025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200" b="1" dirty="0">
                <a:solidFill>
                  <a:srgbClr val="0F3E61"/>
                </a:solidFill>
                <a:ea typeface="+mj-lt"/>
                <a:cs typeface="+mj-lt"/>
              </a:rPr>
              <a:t>Smart Home Energy Management System (SHEMS)</a:t>
            </a:r>
            <a:br>
              <a:rPr lang="en-US" sz="6200" b="1" dirty="0">
                <a:solidFill>
                  <a:srgbClr val="0F3E61"/>
                </a:solidFill>
                <a:ea typeface="+mj-lt"/>
                <a:cs typeface="+mj-lt"/>
              </a:rPr>
            </a:br>
            <a:endParaRPr lang="en-US" sz="6200" b="1" dirty="0">
              <a:solidFill>
                <a:srgbClr val="0F3E61"/>
              </a:solidFill>
              <a:ea typeface="+mj-lt"/>
              <a:cs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7869" y="2810222"/>
            <a:ext cx="8555963" cy="123165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i="1" dirty="0">
                <a:solidFill>
                  <a:srgbClr val="43956D"/>
                </a:solidFill>
                <a:ea typeface="+mn-lt"/>
                <a:cs typeface="+mn-lt"/>
              </a:rPr>
              <a:t>A Java-based Web Application for Monitoring</a:t>
            </a:r>
            <a:endParaRPr lang="en-US" dirty="0">
              <a:solidFill>
                <a:srgbClr val="43956D"/>
              </a:solidFill>
              <a:ea typeface="+mn-lt"/>
              <a:cs typeface="+mn-lt"/>
            </a:endParaRPr>
          </a:p>
          <a:p>
            <a:r>
              <a:rPr lang="en-US" dirty="0">
                <a:solidFill>
                  <a:srgbClr val="43956D"/>
                </a:solidFill>
                <a:ea typeface="+mn-lt"/>
                <a:cs typeface="+mn-lt"/>
              </a:rPr>
              <a:t> </a:t>
            </a:r>
            <a:r>
              <a:rPr lang="en-US" i="1" dirty="0">
                <a:solidFill>
                  <a:srgbClr val="43956D"/>
                </a:solidFill>
                <a:ea typeface="+mn-lt"/>
                <a:cs typeface="+mn-lt"/>
              </a:rPr>
              <a:t>&amp; Optimizing Home Energy Usage</a:t>
            </a:r>
            <a:endParaRPr lang="en-US" dirty="0">
              <a:solidFill>
                <a:srgbClr val="43956D"/>
              </a:solidFill>
            </a:endParaRPr>
          </a:p>
          <a:p>
            <a:endParaRPr lang="en-US" dirty="0">
              <a:solidFill>
                <a:srgbClr val="43956D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CFEB66D-D958-4734-9DDE-0C683FD5D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6209925"/>
            <a:ext cx="11165482" cy="45719"/>
          </a:xfrm>
          <a:custGeom>
            <a:avLst/>
            <a:gdLst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5021183 w 11165482"/>
              <a:gd name="connsiteY2" fmla="*/ 0 h 45719"/>
              <a:gd name="connsiteX3" fmla="*/ 6144299 w 11165482"/>
              <a:gd name="connsiteY3" fmla="*/ 0 h 45719"/>
              <a:gd name="connsiteX4" fmla="*/ 8715708 w 11165482"/>
              <a:gd name="connsiteY4" fmla="*/ 0 h 45719"/>
              <a:gd name="connsiteX5" fmla="*/ 11165482 w 11165482"/>
              <a:gd name="connsiteY5" fmla="*/ 0 h 45719"/>
              <a:gd name="connsiteX6" fmla="*/ 11165482 w 11165482"/>
              <a:gd name="connsiteY6" fmla="*/ 45719 h 45719"/>
              <a:gd name="connsiteX7" fmla="*/ 8715708 w 11165482"/>
              <a:gd name="connsiteY7" fmla="*/ 45719 h 45719"/>
              <a:gd name="connsiteX8" fmla="*/ 6144299 w 11165482"/>
              <a:gd name="connsiteY8" fmla="*/ 45719 h 45719"/>
              <a:gd name="connsiteX9" fmla="*/ 5021183 w 11165482"/>
              <a:gd name="connsiteY9" fmla="*/ 45719 h 45719"/>
              <a:gd name="connsiteX10" fmla="*/ 3694525 w 11165482"/>
              <a:gd name="connsiteY10" fmla="*/ 45719 h 45719"/>
              <a:gd name="connsiteX11" fmla="*/ 0 w 11165482"/>
              <a:gd name="connsiteY11" fmla="*/ 45719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3694525 w 11165482"/>
              <a:gd name="connsiteY9" fmla="*/ 45719 h 45719"/>
              <a:gd name="connsiteX10" fmla="*/ 0 w 11165482"/>
              <a:gd name="connsiteY10" fmla="*/ 45719 h 45719"/>
              <a:gd name="connsiteX11" fmla="*/ 0 w 11165482"/>
              <a:gd name="connsiteY11" fmla="*/ 0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0 w 11165482"/>
              <a:gd name="connsiteY9" fmla="*/ 45719 h 45719"/>
              <a:gd name="connsiteX10" fmla="*/ 0 w 11165482"/>
              <a:gd name="connsiteY10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6144299 w 11165482"/>
              <a:gd name="connsiteY6" fmla="*/ 45719 h 45719"/>
              <a:gd name="connsiteX7" fmla="*/ 5021183 w 11165482"/>
              <a:gd name="connsiteY7" fmla="*/ 45719 h 45719"/>
              <a:gd name="connsiteX8" fmla="*/ 0 w 11165482"/>
              <a:gd name="connsiteY8" fmla="*/ 45719 h 45719"/>
              <a:gd name="connsiteX9" fmla="*/ 0 w 11165482"/>
              <a:gd name="connsiteY9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5021183 w 11165482"/>
              <a:gd name="connsiteY6" fmla="*/ 45719 h 45719"/>
              <a:gd name="connsiteX7" fmla="*/ 0 w 11165482"/>
              <a:gd name="connsiteY7" fmla="*/ 45719 h 45719"/>
              <a:gd name="connsiteX8" fmla="*/ 0 w 11165482"/>
              <a:gd name="connsiteY8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5021183 w 11165482"/>
              <a:gd name="connsiteY5" fmla="*/ 45719 h 45719"/>
              <a:gd name="connsiteX6" fmla="*/ 0 w 11165482"/>
              <a:gd name="connsiteY6" fmla="*/ 45719 h 45719"/>
              <a:gd name="connsiteX7" fmla="*/ 0 w 11165482"/>
              <a:gd name="connsiteY7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0 w 11165482"/>
              <a:gd name="connsiteY5" fmla="*/ 45719 h 45719"/>
              <a:gd name="connsiteX6" fmla="*/ 0 w 11165482"/>
              <a:gd name="connsiteY6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0 w 11165482"/>
              <a:gd name="connsiteY4" fmla="*/ 45719 h 45719"/>
              <a:gd name="connsiteX5" fmla="*/ 0 w 11165482"/>
              <a:gd name="connsiteY5" fmla="*/ 0 h 45719"/>
              <a:gd name="connsiteX0" fmla="*/ 0 w 11165482"/>
              <a:gd name="connsiteY0" fmla="*/ 0 h 45719"/>
              <a:gd name="connsiteX1" fmla="*/ 11165482 w 11165482"/>
              <a:gd name="connsiteY1" fmla="*/ 0 h 45719"/>
              <a:gd name="connsiteX2" fmla="*/ 11165482 w 11165482"/>
              <a:gd name="connsiteY2" fmla="*/ 45719 h 45719"/>
              <a:gd name="connsiteX3" fmla="*/ 0 w 11165482"/>
              <a:gd name="connsiteY3" fmla="*/ 45719 h 45719"/>
              <a:gd name="connsiteX4" fmla="*/ 0 w 11165482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5482" h="45719">
                <a:moveTo>
                  <a:pt x="0" y="0"/>
                </a:moveTo>
                <a:lnTo>
                  <a:pt x="11165482" y="0"/>
                </a:lnTo>
                <a:lnTo>
                  <a:pt x="11165482" y="45719"/>
                </a:lnTo>
                <a:lnTo>
                  <a:pt x="0" y="4571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logo of a house with a lightning bolt&#10;&#10;AI-generated content may be incorrect.">
            <a:extLst>
              <a:ext uri="{FF2B5EF4-FFF2-40B4-BE49-F238E27FC236}">
                <a16:creationId xmlns:a16="http://schemas.microsoft.com/office/drawing/2014/main" id="{9D32C364-D510-B171-12BA-AC176D0B77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848" r="63548" b="26654"/>
          <a:stretch>
            <a:fillRect/>
          </a:stretch>
        </p:blipFill>
        <p:spPr>
          <a:xfrm>
            <a:off x="6784474" y="2339473"/>
            <a:ext cx="2860847" cy="36701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C39A89-8120-B5C9-827D-53CE3A6E0FC9}"/>
              </a:ext>
            </a:extLst>
          </p:cNvPr>
          <p:cNvSpPr txBox="1"/>
          <p:nvPr/>
        </p:nvSpPr>
        <p:spPr>
          <a:xfrm>
            <a:off x="1384835" y="4040156"/>
            <a:ext cx="403993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459B70"/>
                </a:solidFill>
              </a:rPr>
              <a:t>By</a:t>
            </a:r>
          </a:p>
          <a:p>
            <a:r>
              <a:rPr lang="en-US" sz="2400" b="1" dirty="0">
                <a:solidFill>
                  <a:srgbClr val="0F3E61"/>
                </a:solidFill>
              </a:rPr>
              <a:t>     Deepak Paramesh</a:t>
            </a:r>
          </a:p>
          <a:p>
            <a:r>
              <a:rPr lang="en-US" sz="2400" dirty="0">
                <a:solidFill>
                  <a:srgbClr val="459B70"/>
                </a:solidFill>
              </a:rPr>
              <a:t>Under the guidance</a:t>
            </a:r>
          </a:p>
          <a:p>
            <a:r>
              <a:rPr lang="en-US" sz="2400" dirty="0">
                <a:solidFill>
                  <a:srgbClr val="459B70"/>
                </a:solidFill>
              </a:rPr>
              <a:t>      </a:t>
            </a:r>
            <a:r>
              <a:rPr lang="en-US" sz="2400" b="1" dirty="0">
                <a:solidFill>
                  <a:srgbClr val="0F3E61"/>
                </a:solidFill>
              </a:rPr>
              <a:t>Dr</a:t>
            </a:r>
            <a:r>
              <a:rPr lang="en-US" sz="2400" dirty="0">
                <a:solidFill>
                  <a:srgbClr val="459B70"/>
                </a:solidFill>
              </a:rPr>
              <a:t>. </a:t>
            </a:r>
            <a:r>
              <a:rPr lang="en-US" sz="2400" b="1" dirty="0" err="1">
                <a:solidFill>
                  <a:srgbClr val="0F3E61"/>
                </a:solidFill>
              </a:rPr>
              <a:t>T.Premalatha</a:t>
            </a:r>
            <a:r>
              <a:rPr lang="en-US" sz="2400" b="1" dirty="0">
                <a:solidFill>
                  <a:srgbClr val="0F3E6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2A2894-FDCD-FF23-AE94-B0DBE89B1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41" y="830298"/>
            <a:ext cx="7726680" cy="10620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CLASS DIAGRAMS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CC11005-BC53-5976-9587-FB0B62EF6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17D0742-98D4-FD15-CCF0-A464C50F89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930" r="17558"/>
          <a:stretch>
            <a:fillRect/>
          </a:stretch>
        </p:blipFill>
        <p:spPr>
          <a:xfrm>
            <a:off x="6046610" y="0"/>
            <a:ext cx="5997237" cy="6858000"/>
          </a:xfrm>
          <a:prstGeom prst="rect">
            <a:avLst/>
          </a:prstGeom>
        </p:spPr>
      </p:pic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A53F6FE-A084-A980-9F57-D93AB45B81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615" r="10765"/>
          <a:stretch>
            <a:fillRect/>
          </a:stretch>
        </p:blipFill>
        <p:spPr>
          <a:xfrm>
            <a:off x="458611" y="1890888"/>
            <a:ext cx="5164673" cy="443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06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F9FFCE1-E057-415B-A971-88EC7E22A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890D2-8912-C368-781F-9C04A536A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9" y="971397"/>
            <a:ext cx="3462236" cy="294746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/>
              <a:t>DATABASE SCHEMA FOR MODULE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346557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58401B5-5F1B-4D21-9AC3-AAEC8D366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1704" y="6300216"/>
            <a:ext cx="729360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2B9CFAC-607C-5903-838A-1DBE752342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3521877"/>
              </p:ext>
            </p:extLst>
          </p:nvPr>
        </p:nvGraphicFramePr>
        <p:xfrm>
          <a:off x="4371704" y="648727"/>
          <a:ext cx="7293595" cy="5938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7311">
                  <a:extLst>
                    <a:ext uri="{9D8B030D-6E8A-4147-A177-3AD203B41FA5}">
                      <a16:colId xmlns:a16="http://schemas.microsoft.com/office/drawing/2014/main" val="4137195108"/>
                    </a:ext>
                  </a:extLst>
                </a:gridCol>
                <a:gridCol w="2822472">
                  <a:extLst>
                    <a:ext uri="{9D8B030D-6E8A-4147-A177-3AD203B41FA5}">
                      <a16:colId xmlns:a16="http://schemas.microsoft.com/office/drawing/2014/main" val="2759960375"/>
                    </a:ext>
                  </a:extLst>
                </a:gridCol>
                <a:gridCol w="2473812">
                  <a:extLst>
                    <a:ext uri="{9D8B030D-6E8A-4147-A177-3AD203B41FA5}">
                      <a16:colId xmlns:a16="http://schemas.microsoft.com/office/drawing/2014/main" val="2962134657"/>
                    </a:ext>
                  </a:extLst>
                </a:gridCol>
              </a:tblGrid>
              <a:tr h="9012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b="1" dirty="0"/>
                        <a:t>Field Name</a:t>
                      </a:r>
                      <a:endParaRPr lang="en-US" sz="2600" dirty="0"/>
                    </a:p>
                  </a:txBody>
                  <a:tcPr marL="131820" marR="131820" marT="65909" marB="659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b="1" dirty="0"/>
                        <a:t>Data Type</a:t>
                      </a:r>
                      <a:endParaRPr lang="en-US" sz="2600" dirty="0"/>
                    </a:p>
                  </a:txBody>
                  <a:tcPr marL="131820" marR="131820" marT="65909" marB="659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b="1" dirty="0"/>
                        <a:t>Constraints</a:t>
                      </a:r>
                      <a:endParaRPr lang="en-US" sz="2600" dirty="0"/>
                    </a:p>
                  </a:txBody>
                  <a:tcPr marL="131820" marR="131820" marT="65909" marB="65909" anchor="ctr"/>
                </a:tc>
                <a:extLst>
                  <a:ext uri="{0D108BD9-81ED-4DB2-BD59-A6C34878D82A}">
                    <a16:rowId xmlns:a16="http://schemas.microsoft.com/office/drawing/2014/main" val="2589709566"/>
                  </a:ext>
                </a:extLst>
              </a:tr>
              <a:tr h="742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dirty="0" err="1"/>
                        <a:t>user_id</a:t>
                      </a:r>
                      <a:endParaRPr lang="en-US" dirty="0" err="1"/>
                    </a:p>
                  </a:txBody>
                  <a:tcPr marL="131820" marR="131820" marT="65909" marB="659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dirty="0"/>
                        <a:t>BIGINT</a:t>
                      </a:r>
                      <a:endParaRPr lang="en-US" dirty="0"/>
                    </a:p>
                  </a:txBody>
                  <a:tcPr marL="131820" marR="131820" marT="65909" marB="65909"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Auto increment ID</a:t>
                      </a:r>
                    </a:p>
                    <a:p>
                      <a:pPr lvl="0">
                        <a:buNone/>
                      </a:pPr>
                      <a:endParaRPr lang="en-US" sz="2600" dirty="0"/>
                    </a:p>
                  </a:txBody>
                  <a:tcPr marL="131820" marR="131820" marT="65909" marB="65909" anchor="ctr"/>
                </a:tc>
                <a:extLst>
                  <a:ext uri="{0D108BD9-81ED-4DB2-BD59-A6C34878D82A}">
                    <a16:rowId xmlns:a16="http://schemas.microsoft.com/office/drawing/2014/main" val="899147606"/>
                  </a:ext>
                </a:extLst>
              </a:tr>
              <a:tr h="9012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dirty="0"/>
                        <a:t>username</a:t>
                      </a:r>
                      <a:endParaRPr lang="en-US" dirty="0"/>
                    </a:p>
                  </a:txBody>
                  <a:tcPr marL="131820" marR="131820" marT="65909" marB="659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dirty="0"/>
                        <a:t>VARCHAR(50)</a:t>
                      </a:r>
                      <a:endParaRPr lang="en-US" dirty="0"/>
                    </a:p>
                  </a:txBody>
                  <a:tcPr marL="131820" marR="131820" marT="65909" marB="659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dirty="0"/>
                        <a:t>Unique, Not Null</a:t>
                      </a:r>
                      <a:endParaRPr lang="en-US" dirty="0"/>
                    </a:p>
                  </a:txBody>
                  <a:tcPr marL="131820" marR="131820" marT="65909" marB="65909" anchor="ctr"/>
                </a:tc>
                <a:extLst>
                  <a:ext uri="{0D108BD9-81ED-4DB2-BD59-A6C34878D82A}">
                    <a16:rowId xmlns:a16="http://schemas.microsoft.com/office/drawing/2014/main" val="3060596972"/>
                  </a:ext>
                </a:extLst>
              </a:tr>
              <a:tr h="5237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dirty="0"/>
                        <a:t>email</a:t>
                      </a:r>
                      <a:endParaRPr lang="en-US" dirty="0"/>
                    </a:p>
                  </a:txBody>
                  <a:tcPr marL="131820" marR="131820" marT="65909" marB="659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dirty="0"/>
                        <a:t>VARCHAR(100)</a:t>
                      </a:r>
                      <a:endParaRPr lang="en-US" dirty="0"/>
                    </a:p>
                  </a:txBody>
                  <a:tcPr marL="131820" marR="131820" marT="65909" marB="659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dirty="0"/>
                        <a:t>Unique</a:t>
                      </a:r>
                      <a:endParaRPr lang="en-US" dirty="0"/>
                    </a:p>
                  </a:txBody>
                  <a:tcPr marL="131820" marR="131820" marT="65909" marB="65909" anchor="ctr"/>
                </a:tc>
                <a:extLst>
                  <a:ext uri="{0D108BD9-81ED-4DB2-BD59-A6C34878D82A}">
                    <a16:rowId xmlns:a16="http://schemas.microsoft.com/office/drawing/2014/main" val="2441538858"/>
                  </a:ext>
                </a:extLst>
              </a:tr>
              <a:tr h="742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dirty="0"/>
                        <a:t>password</a:t>
                      </a:r>
                      <a:endParaRPr lang="en-US" dirty="0"/>
                    </a:p>
                  </a:txBody>
                  <a:tcPr marL="131820" marR="131820" marT="65909" marB="659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dirty="0"/>
                        <a:t>VARCHAR(255)</a:t>
                      </a:r>
                      <a:endParaRPr lang="en-US" dirty="0"/>
                    </a:p>
                  </a:txBody>
                  <a:tcPr marL="131820" marR="131820" marT="65909" marB="65909"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Encrypted password</a:t>
                      </a:r>
                    </a:p>
                    <a:p>
                      <a:pPr lvl="0">
                        <a:buNone/>
                      </a:pPr>
                      <a:endParaRPr lang="en-US" sz="2600" dirty="0"/>
                    </a:p>
                  </a:txBody>
                  <a:tcPr marL="131820" marR="131820" marT="65909" marB="65909" anchor="ctr"/>
                </a:tc>
                <a:extLst>
                  <a:ext uri="{0D108BD9-81ED-4DB2-BD59-A6C34878D82A}">
                    <a16:rowId xmlns:a16="http://schemas.microsoft.com/office/drawing/2014/main" val="1655047624"/>
                  </a:ext>
                </a:extLst>
              </a:tr>
              <a:tr h="8525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dirty="0"/>
                        <a:t>role</a:t>
                      </a:r>
                      <a:endParaRPr lang="en-US" dirty="0"/>
                    </a:p>
                  </a:txBody>
                  <a:tcPr marL="131820" marR="131820" marT="65909" marB="659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dirty="0"/>
                        <a:t>VARCHAR(30)</a:t>
                      </a:r>
                      <a:endParaRPr lang="en-US" dirty="0"/>
                    </a:p>
                  </a:txBody>
                  <a:tcPr marL="131820" marR="131820" marT="65909" marB="65909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600" b="0" i="0" u="none" strike="noStrike" noProof="0" dirty="0">
                          <a:latin typeface="Bierstadt"/>
                        </a:rPr>
                        <a:t>ADMIN / USER / MANAGER</a:t>
                      </a:r>
                      <a:endParaRPr lang="en-US" dirty="0"/>
                    </a:p>
                  </a:txBody>
                  <a:tcPr marL="131820" marR="131820" marT="65909" marB="65909" anchor="ctr"/>
                </a:tc>
                <a:extLst>
                  <a:ext uri="{0D108BD9-81ED-4DB2-BD59-A6C34878D82A}">
                    <a16:rowId xmlns:a16="http://schemas.microsoft.com/office/drawing/2014/main" val="2817084542"/>
                  </a:ext>
                </a:extLst>
              </a:tr>
              <a:tr h="5237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dirty="0" err="1"/>
                        <a:t>is_active</a:t>
                      </a:r>
                      <a:endParaRPr lang="en-US" dirty="0" err="1"/>
                    </a:p>
                  </a:txBody>
                  <a:tcPr marL="131820" marR="131820" marT="65909" marB="659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600" dirty="0"/>
                        <a:t>BOOLEAN</a:t>
                      </a:r>
                      <a:endParaRPr lang="en-US" dirty="0"/>
                    </a:p>
                  </a:txBody>
                  <a:tcPr marL="131820" marR="131820" marT="65909" marB="65909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600" b="0" i="0" u="none" strike="noStrike" noProof="0" dirty="0">
                          <a:latin typeface="Bierstadt"/>
                        </a:rPr>
                        <a:t>Account status</a:t>
                      </a:r>
                      <a:endParaRPr lang="en-US" dirty="0"/>
                    </a:p>
                  </a:txBody>
                  <a:tcPr marL="131820" marR="131820" marT="65909" marB="65909" anchor="ctr"/>
                </a:tc>
                <a:extLst>
                  <a:ext uri="{0D108BD9-81ED-4DB2-BD59-A6C34878D82A}">
                    <a16:rowId xmlns:a16="http://schemas.microsoft.com/office/drawing/2014/main" val="709501746"/>
                  </a:ext>
                </a:extLst>
              </a:tr>
              <a:tr h="523706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2600" dirty="0"/>
                    </a:p>
                  </a:txBody>
                  <a:tcPr marL="131820" marR="131820" marT="65909" marB="659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2600" dirty="0"/>
                    </a:p>
                  </a:txBody>
                  <a:tcPr marL="131820" marR="131820" marT="65909" marB="65909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600" dirty="0"/>
                    </a:p>
                  </a:txBody>
                  <a:tcPr marL="131820" marR="131820" marT="65909" marB="65909" anchor="ctr"/>
                </a:tc>
                <a:extLst>
                  <a:ext uri="{0D108BD9-81ED-4DB2-BD59-A6C34878D82A}">
                    <a16:rowId xmlns:a16="http://schemas.microsoft.com/office/drawing/2014/main" val="3064161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0648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E8CE7-2051-9C26-FBA3-BF4C281CB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1EBC5-BE3A-F38D-2DFD-E5267969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55" y="2489040"/>
            <a:ext cx="11155680" cy="146304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>
                <a:solidFill>
                  <a:srgbClr val="002060"/>
                </a:solidFill>
              </a:rPr>
              <a:t>MILESTONE 2</a:t>
            </a:r>
            <a:br>
              <a:rPr lang="en-US" sz="5400" dirty="0">
                <a:solidFill>
                  <a:srgbClr val="002060"/>
                </a:solidFill>
              </a:rPr>
            </a:br>
            <a:r>
              <a:rPr lang="en-US" sz="5400" dirty="0">
                <a:solidFill>
                  <a:srgbClr val="002060"/>
                </a:solidFill>
              </a:rPr>
              <a:t>(Pseudo Code)</a:t>
            </a:r>
          </a:p>
        </p:txBody>
      </p:sp>
    </p:spTree>
    <p:extLst>
      <p:ext uri="{BB962C8B-B14F-4D97-AF65-F5344CB8AC3E}">
        <p14:creationId xmlns:p14="http://schemas.microsoft.com/office/powerpoint/2010/main" val="186761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eencoded.png">
            <a:extLst>
              <a:ext uri="{FF2B5EF4-FFF2-40B4-BE49-F238E27FC236}">
                <a16:creationId xmlns:a16="http://schemas.microsoft.com/office/drawing/2014/main" id="{7C6898BE-C154-39EC-6D70-59A69C2FCA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402" t="6417" r="201" b="8265"/>
          <a:stretch>
            <a:fillRect/>
          </a:stretch>
        </p:blipFill>
        <p:spPr>
          <a:xfrm>
            <a:off x="7829908" y="2496"/>
            <a:ext cx="7171428" cy="68741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003C74-55B0-F739-6010-B6E15E465163}"/>
              </a:ext>
            </a:extLst>
          </p:cNvPr>
          <p:cNvSpPr txBox="1"/>
          <p:nvPr/>
        </p:nvSpPr>
        <p:spPr>
          <a:xfrm>
            <a:off x="1092679" y="1574320"/>
            <a:ext cx="6096000" cy="30315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br>
              <a:rPr lang="en-US"/>
            </a:br>
            <a:r>
              <a:rPr lang="en-US" sz="4450">
                <a:solidFill>
                  <a:srgbClr val="3257B8"/>
                </a:solidFill>
                <a:latin typeface="Roboto Slab"/>
                <a:ea typeface="Roboto Slab"/>
                <a:cs typeface="Roboto Slab"/>
              </a:rPr>
              <a:t>Smart Home Energy Management System</a:t>
            </a:r>
            <a:br>
              <a:rPr lang="en-US"/>
            </a:br>
            <a:r>
              <a:rPr lang="en-US" sz="2200">
                <a:solidFill>
                  <a:srgbClr val="15213F"/>
                </a:solidFill>
                <a:latin typeface="Roboto"/>
                <a:ea typeface="Roboto"/>
                <a:cs typeface="Roboto"/>
              </a:rPr>
              <a:t>A comprehensive modular architecture for secure access, device management, real-time energy tracking, analytics, and automation.</a:t>
            </a:r>
            <a:endParaRPr lang="en-US"/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81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2B217-E297-FCFD-EF86-E4CDB0EC8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9580" y="747477"/>
            <a:ext cx="4018280" cy="935355"/>
          </a:xfrm>
        </p:spPr>
        <p:txBody>
          <a:bodyPr>
            <a:normAutofit/>
          </a:bodyPr>
          <a:lstStyle/>
          <a:p>
            <a:r>
              <a:rPr lang="en-IN" sz="2400" dirty="0"/>
              <a:t>SYSTEM ARCHITECTURE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6ADD15F-DEA2-8BF5-E7F0-6D14AEB3B7A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10920" y="4061814"/>
          <a:ext cx="10515600" cy="219456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08083663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6007611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426527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Modules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Name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Responsibility</a:t>
                      </a:r>
                      <a:endParaRPr lang="en-IN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36231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Module1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Authentication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User login &amp; security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8040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Module2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Smart Device Management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Device 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52466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Module3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Real-Time Energy Tracking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Energy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02182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Module4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Analytics Dashboard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Usage insights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531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Module5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Scheduling &amp; Automation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Auto 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319141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E95D4F5A-C171-52F8-C0CF-1CD14E4672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5FE3BB8E-AA00-2E15-69A4-F33D5C510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5" t="29658" r="2140" b="8481"/>
          <a:stretch>
            <a:fillRect/>
          </a:stretch>
        </p:blipFill>
        <p:spPr bwMode="auto">
          <a:xfrm>
            <a:off x="1290320" y="1334048"/>
            <a:ext cx="9987280" cy="169845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2711E13-D1AD-1427-CAEA-CDDB64D0C36F}"/>
              </a:ext>
            </a:extLst>
          </p:cNvPr>
          <p:cNvSpPr txBox="1">
            <a:spLocks/>
          </p:cNvSpPr>
          <p:nvPr/>
        </p:nvSpPr>
        <p:spPr>
          <a:xfrm>
            <a:off x="4503419" y="3227161"/>
            <a:ext cx="3185160" cy="935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MODULE OVERVIEW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131481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64332" y="290612"/>
            <a:ext cx="522982" cy="195461"/>
          </a:xfrm>
          <a:prstGeom prst="roundRect">
            <a:avLst>
              <a:gd name="adj" fmla="val 6391"/>
            </a:avLst>
          </a:prstGeom>
          <a:solidFill>
            <a:srgbClr val="D7DFF4"/>
          </a:solidFill>
          <a:ln/>
        </p:spPr>
      </p:sp>
      <p:sp>
        <p:nvSpPr>
          <p:cNvPr id="3" name="Text 1"/>
          <p:cNvSpPr/>
          <p:nvPr/>
        </p:nvSpPr>
        <p:spPr>
          <a:xfrm>
            <a:off x="426740" y="321767"/>
            <a:ext cx="398165" cy="133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042"/>
              </a:lnSpc>
              <a:buNone/>
            </a:pPr>
            <a:r>
              <a:rPr lang="en-US" sz="625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MODULE 1</a:t>
            </a:r>
            <a:endParaRPr lang="en-US" sz="625" dirty="0"/>
          </a:p>
        </p:txBody>
      </p:sp>
      <p:sp>
        <p:nvSpPr>
          <p:cNvPr id="4" name="Text 2"/>
          <p:cNvSpPr/>
          <p:nvPr/>
        </p:nvSpPr>
        <p:spPr>
          <a:xfrm>
            <a:off x="364332" y="527646"/>
            <a:ext cx="2839641" cy="325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542"/>
              </a:lnSpc>
              <a:buNone/>
            </a:pPr>
            <a:r>
              <a:rPr lang="en-US" sz="2400" dirty="0">
                <a:solidFill>
                  <a:srgbClr val="DCFF50"/>
                </a:solidFill>
                <a:latin typeface="Roboto Slab"/>
                <a:ea typeface="Roboto Slab"/>
                <a:cs typeface="Roboto Slab"/>
              </a:rPr>
              <a:t>Authentication Module</a:t>
            </a:r>
            <a:endParaRPr lang="en-US" sz="2400" dirty="0">
              <a:latin typeface="Roboto Slab"/>
              <a:ea typeface="Roboto Slab"/>
              <a:cs typeface="Roboto Slab"/>
            </a:endParaRPr>
          </a:p>
        </p:txBody>
      </p:sp>
      <p:sp>
        <p:nvSpPr>
          <p:cNvPr id="5" name="Text 3"/>
          <p:cNvSpPr/>
          <p:nvPr/>
        </p:nvSpPr>
        <p:spPr>
          <a:xfrm>
            <a:off x="364332" y="894457"/>
            <a:ext cx="1561505" cy="195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00"/>
              </a:lnSpc>
              <a:buNone/>
            </a:pPr>
            <a:r>
              <a:rPr lang="en-US" sz="20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Purpose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364332" y="1245692"/>
            <a:ext cx="11463338" cy="16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292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Provides secure access to the Smart Home Energy Management System.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364332" y="1568252"/>
            <a:ext cx="1899940" cy="195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00"/>
              </a:lnSpc>
              <a:buNone/>
            </a:pPr>
            <a:r>
              <a:rPr lang="en-US" sz="3200" dirty="0">
                <a:solidFill>
                  <a:srgbClr val="3257B8"/>
                </a:solidFill>
                <a:latin typeface="Bierstadt"/>
                <a:ea typeface="Roboto Slab"/>
                <a:cs typeface="Roboto Slab"/>
              </a:rPr>
              <a:t>Classes &amp; Responsibilities</a:t>
            </a:r>
            <a:endParaRPr lang="en-US" sz="3200">
              <a:latin typeface="Bierstadt"/>
              <a:ea typeface="Roboto Slab"/>
              <a:cs typeface="Roboto Slab"/>
            </a:endParaRPr>
          </a:p>
        </p:txBody>
      </p:sp>
      <p:sp>
        <p:nvSpPr>
          <p:cNvPr id="8" name="Shape 6"/>
          <p:cNvSpPr/>
          <p:nvPr/>
        </p:nvSpPr>
        <p:spPr>
          <a:xfrm>
            <a:off x="364332" y="1919486"/>
            <a:ext cx="5679579" cy="2576215"/>
          </a:xfrm>
          <a:prstGeom prst="roundRect">
            <a:avLst>
              <a:gd name="adj" fmla="val 606"/>
            </a:avLst>
          </a:prstGeom>
          <a:solidFill>
            <a:srgbClr val="FBFCFE"/>
          </a:solidFill>
          <a:ln w="15240">
            <a:solidFill>
              <a:srgbClr val="CFD2D8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377031" y="1932186"/>
            <a:ext cx="5654179" cy="312242"/>
          </a:xfrm>
          <a:prstGeom prst="roundRect">
            <a:avLst>
              <a:gd name="adj" fmla="val 120"/>
            </a:avLst>
          </a:prstGeom>
          <a:solidFill>
            <a:srgbClr val="E9ECF2"/>
          </a:solidFill>
          <a:ln/>
        </p:spPr>
      </p:sp>
      <p:sp>
        <p:nvSpPr>
          <p:cNvPr id="10" name="Text 8"/>
          <p:cNvSpPr/>
          <p:nvPr/>
        </p:nvSpPr>
        <p:spPr>
          <a:xfrm>
            <a:off x="481112" y="1980646"/>
            <a:ext cx="1301254" cy="162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250"/>
              </a:lnSpc>
              <a:buNone/>
            </a:pPr>
            <a:r>
              <a:rPr lang="en-US" sz="2000" dirty="0">
                <a:solidFill>
                  <a:srgbClr val="00206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 (Data Class)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1" name="Text 9"/>
          <p:cNvSpPr/>
          <p:nvPr/>
        </p:nvSpPr>
        <p:spPr>
          <a:xfrm>
            <a:off x="481112" y="2573636"/>
            <a:ext cx="5446018" cy="16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292"/>
              </a:lnSpc>
              <a:buNone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Properties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481112" y="2802533"/>
            <a:ext cx="5446018" cy="16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292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userId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481112" y="3005436"/>
            <a:ext cx="5446018" cy="16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292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name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481112" y="3208338"/>
            <a:ext cx="5446018" cy="16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292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email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481112" y="3411241"/>
            <a:ext cx="5446018" cy="16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292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username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481112" y="3614143"/>
            <a:ext cx="5446018" cy="16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292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password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481112" y="3817045"/>
            <a:ext cx="5446018" cy="16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292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role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481112" y="4045943"/>
            <a:ext cx="5446018" cy="332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292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✔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Stores user information</a:t>
            </a:r>
            <a:endParaRPr lang="en-US" sz="1400" dirty="0"/>
          </a:p>
          <a:p>
            <a:pPr marL="0" indent="0" algn="l">
              <a:lnSpc>
                <a:spcPts val="1292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✔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No business logic</a:t>
            </a:r>
            <a:endParaRPr lang="en-US" sz="1400" dirty="0"/>
          </a:p>
        </p:txBody>
      </p:sp>
      <p:sp>
        <p:nvSpPr>
          <p:cNvPr id="19" name="Shape 17"/>
          <p:cNvSpPr/>
          <p:nvPr/>
        </p:nvSpPr>
        <p:spPr>
          <a:xfrm>
            <a:off x="6147991" y="1919486"/>
            <a:ext cx="5679678" cy="2576215"/>
          </a:xfrm>
          <a:prstGeom prst="roundRect">
            <a:avLst>
              <a:gd name="adj" fmla="val 606"/>
            </a:avLst>
          </a:prstGeom>
          <a:solidFill>
            <a:srgbClr val="FBFCFE"/>
          </a:solidFill>
          <a:ln w="15240">
            <a:solidFill>
              <a:srgbClr val="CFD2D8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6160691" y="1932186"/>
            <a:ext cx="5654278" cy="312242"/>
          </a:xfrm>
          <a:prstGeom prst="roundRect">
            <a:avLst>
              <a:gd name="adj" fmla="val 120"/>
            </a:avLst>
          </a:prstGeom>
          <a:solidFill>
            <a:srgbClr val="E9ECF2"/>
          </a:solidFill>
          <a:ln/>
        </p:spPr>
      </p:sp>
      <p:sp>
        <p:nvSpPr>
          <p:cNvPr id="21" name="Text 19"/>
          <p:cNvSpPr/>
          <p:nvPr/>
        </p:nvSpPr>
        <p:spPr>
          <a:xfrm>
            <a:off x="6264771" y="1980646"/>
            <a:ext cx="1301254" cy="162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250"/>
              </a:lnSpc>
              <a:buNone/>
            </a:pPr>
            <a:r>
              <a:rPr lang="en-US" sz="2000" dirty="0">
                <a:solidFill>
                  <a:srgbClr val="00206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AuthController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2" name="Text 20"/>
          <p:cNvSpPr/>
          <p:nvPr/>
        </p:nvSpPr>
        <p:spPr>
          <a:xfrm>
            <a:off x="6264771" y="2573636"/>
            <a:ext cx="5446118" cy="16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292"/>
              </a:lnSpc>
              <a:buNone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Functions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6264771" y="2802533"/>
            <a:ext cx="5446118" cy="16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292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signup(userDetails)</a:t>
            </a:r>
            <a:endParaRPr lang="en-US" sz="1400" dirty="0"/>
          </a:p>
        </p:txBody>
      </p:sp>
      <p:sp>
        <p:nvSpPr>
          <p:cNvPr id="24" name="Text 22"/>
          <p:cNvSpPr/>
          <p:nvPr/>
        </p:nvSpPr>
        <p:spPr>
          <a:xfrm>
            <a:off x="6264771" y="3005436"/>
            <a:ext cx="5446118" cy="16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292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signin(loginDetails)</a:t>
            </a:r>
            <a:endParaRPr lang="en-US" sz="1400" dirty="0"/>
          </a:p>
        </p:txBody>
      </p:sp>
      <p:sp>
        <p:nvSpPr>
          <p:cNvPr id="25" name="Text 23"/>
          <p:cNvSpPr/>
          <p:nvPr/>
        </p:nvSpPr>
        <p:spPr>
          <a:xfrm>
            <a:off x="6264771" y="3208338"/>
            <a:ext cx="5446118" cy="16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292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forgotPassword(email)</a:t>
            </a:r>
            <a:endParaRPr lang="en-US" sz="1400" dirty="0"/>
          </a:p>
        </p:txBody>
      </p:sp>
      <p:sp>
        <p:nvSpPr>
          <p:cNvPr id="26" name="Text 24"/>
          <p:cNvSpPr/>
          <p:nvPr/>
        </p:nvSpPr>
        <p:spPr>
          <a:xfrm>
            <a:off x="6264771" y="3437235"/>
            <a:ext cx="5446118" cy="332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292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✔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Receives user input</a:t>
            </a:r>
            <a:endParaRPr lang="en-US" sz="1400" dirty="0"/>
          </a:p>
          <a:p>
            <a:pPr marL="0" indent="0" algn="l">
              <a:lnSpc>
                <a:spcPts val="1292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✔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Forwards requests to AuthService</a:t>
            </a:r>
            <a:endParaRPr lang="en-US" sz="1400" dirty="0"/>
          </a:p>
        </p:txBody>
      </p:sp>
      <p:sp>
        <p:nvSpPr>
          <p:cNvPr id="27" name="Shape 25"/>
          <p:cNvSpPr/>
          <p:nvPr/>
        </p:nvSpPr>
        <p:spPr>
          <a:xfrm>
            <a:off x="364332" y="4599782"/>
            <a:ext cx="5679579" cy="1967508"/>
          </a:xfrm>
          <a:prstGeom prst="roundRect">
            <a:avLst>
              <a:gd name="adj" fmla="val 794"/>
            </a:avLst>
          </a:prstGeom>
          <a:solidFill>
            <a:srgbClr val="FBFCFE"/>
          </a:solidFill>
          <a:ln w="15240">
            <a:solidFill>
              <a:srgbClr val="CFD2D8"/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377031" y="4612482"/>
            <a:ext cx="5654179" cy="312242"/>
          </a:xfrm>
          <a:prstGeom prst="roundRect">
            <a:avLst>
              <a:gd name="adj" fmla="val 120"/>
            </a:avLst>
          </a:prstGeom>
          <a:solidFill>
            <a:srgbClr val="E9ECF2"/>
          </a:solidFill>
          <a:ln/>
        </p:spPr>
      </p:sp>
      <p:sp>
        <p:nvSpPr>
          <p:cNvPr id="29" name="Text 27"/>
          <p:cNvSpPr/>
          <p:nvPr/>
        </p:nvSpPr>
        <p:spPr>
          <a:xfrm>
            <a:off x="481112" y="4660942"/>
            <a:ext cx="1301254" cy="162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250"/>
              </a:lnSpc>
              <a:buNone/>
            </a:pPr>
            <a:r>
              <a:rPr lang="en-US" sz="2000" dirty="0">
                <a:solidFill>
                  <a:srgbClr val="00206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AuthService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30" name="Text 28"/>
          <p:cNvSpPr/>
          <p:nvPr/>
        </p:nvSpPr>
        <p:spPr>
          <a:xfrm>
            <a:off x="481112" y="5253931"/>
            <a:ext cx="5446018" cy="16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292"/>
              </a:lnSpc>
              <a:buNone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Functions</a:t>
            </a:r>
            <a:endParaRPr lang="en-US" sz="1400" dirty="0"/>
          </a:p>
        </p:txBody>
      </p:sp>
      <p:sp>
        <p:nvSpPr>
          <p:cNvPr id="31" name="Text 29"/>
          <p:cNvSpPr/>
          <p:nvPr/>
        </p:nvSpPr>
        <p:spPr>
          <a:xfrm>
            <a:off x="481112" y="5482829"/>
            <a:ext cx="5446018" cy="16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292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signup() → checks existing user, saves data</a:t>
            </a:r>
            <a:endParaRPr lang="en-US" sz="1400" dirty="0"/>
          </a:p>
        </p:txBody>
      </p:sp>
      <p:sp>
        <p:nvSpPr>
          <p:cNvPr id="32" name="Text 30"/>
          <p:cNvSpPr/>
          <p:nvPr/>
        </p:nvSpPr>
        <p:spPr>
          <a:xfrm>
            <a:off x="481112" y="5685731"/>
            <a:ext cx="5446018" cy="16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292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signin() → validates credentials, generates token</a:t>
            </a:r>
            <a:endParaRPr lang="en-US" sz="1400" dirty="0"/>
          </a:p>
        </p:txBody>
      </p:sp>
      <p:sp>
        <p:nvSpPr>
          <p:cNvPr id="33" name="Text 31"/>
          <p:cNvSpPr/>
          <p:nvPr/>
        </p:nvSpPr>
        <p:spPr>
          <a:xfrm>
            <a:off x="481112" y="5888633"/>
            <a:ext cx="5446018" cy="16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292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forgotPassword() → sends reset link</a:t>
            </a:r>
            <a:endParaRPr lang="en-US" sz="1400" dirty="0"/>
          </a:p>
        </p:txBody>
      </p:sp>
      <p:sp>
        <p:nvSpPr>
          <p:cNvPr id="34" name="Text 32"/>
          <p:cNvSpPr/>
          <p:nvPr/>
        </p:nvSpPr>
        <p:spPr>
          <a:xfrm>
            <a:off x="481112" y="6117531"/>
            <a:ext cx="5446018" cy="332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292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✔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Contains authentication logic</a:t>
            </a:r>
            <a:endParaRPr lang="en-US" sz="1400" dirty="0"/>
          </a:p>
          <a:p>
            <a:pPr marL="0" indent="0" algn="l">
              <a:lnSpc>
                <a:spcPts val="1292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✔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Ensures system security</a:t>
            </a:r>
            <a:endParaRPr lang="en-US" sz="1400" dirty="0"/>
          </a:p>
        </p:txBody>
      </p:sp>
      <p:sp>
        <p:nvSpPr>
          <p:cNvPr id="35" name="Shape 33"/>
          <p:cNvSpPr/>
          <p:nvPr/>
        </p:nvSpPr>
        <p:spPr>
          <a:xfrm>
            <a:off x="6161128" y="4612919"/>
            <a:ext cx="5929299" cy="2138302"/>
          </a:xfrm>
          <a:prstGeom prst="roundRect">
            <a:avLst>
              <a:gd name="adj" fmla="val 794"/>
            </a:avLst>
          </a:prstGeom>
          <a:solidFill>
            <a:srgbClr val="FBFCFE"/>
          </a:solidFill>
          <a:ln w="15240">
            <a:solidFill>
              <a:srgbClr val="CFD2D8"/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6160691" y="4612482"/>
            <a:ext cx="5654278" cy="312242"/>
          </a:xfrm>
          <a:prstGeom prst="roundRect">
            <a:avLst>
              <a:gd name="adj" fmla="val 120"/>
            </a:avLst>
          </a:prstGeom>
          <a:solidFill>
            <a:srgbClr val="E9ECF2"/>
          </a:solidFill>
          <a:ln/>
        </p:spPr>
      </p:sp>
      <p:sp>
        <p:nvSpPr>
          <p:cNvPr id="37" name="Text 35"/>
          <p:cNvSpPr/>
          <p:nvPr/>
        </p:nvSpPr>
        <p:spPr>
          <a:xfrm>
            <a:off x="6264771" y="4660942"/>
            <a:ext cx="1301254" cy="162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250"/>
              </a:lnSpc>
              <a:buNone/>
            </a:pPr>
            <a:r>
              <a:rPr lang="en-US" sz="2000" dirty="0">
                <a:solidFill>
                  <a:srgbClr val="00206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UserRepository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38" name="Text 36"/>
          <p:cNvSpPr/>
          <p:nvPr/>
        </p:nvSpPr>
        <p:spPr>
          <a:xfrm>
            <a:off x="6264771" y="5253931"/>
            <a:ext cx="5446118" cy="16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292"/>
              </a:lnSpc>
              <a:buNone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Functions</a:t>
            </a:r>
            <a:endParaRPr lang="en-US" sz="1400" dirty="0"/>
          </a:p>
        </p:txBody>
      </p:sp>
      <p:sp>
        <p:nvSpPr>
          <p:cNvPr id="39" name="Text 37"/>
          <p:cNvSpPr/>
          <p:nvPr/>
        </p:nvSpPr>
        <p:spPr>
          <a:xfrm>
            <a:off x="6264771" y="5482829"/>
            <a:ext cx="5446118" cy="16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292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saveUser(user)</a:t>
            </a:r>
            <a:endParaRPr lang="en-US" sz="1400" dirty="0"/>
          </a:p>
        </p:txBody>
      </p:sp>
      <p:sp>
        <p:nvSpPr>
          <p:cNvPr id="40" name="Text 38"/>
          <p:cNvSpPr/>
          <p:nvPr/>
        </p:nvSpPr>
        <p:spPr>
          <a:xfrm>
            <a:off x="6264771" y="5685731"/>
            <a:ext cx="5446118" cy="16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292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findUser(username)</a:t>
            </a:r>
            <a:endParaRPr lang="en-US" sz="1400" dirty="0"/>
          </a:p>
        </p:txBody>
      </p:sp>
      <p:sp>
        <p:nvSpPr>
          <p:cNvPr id="41" name="Text 39"/>
          <p:cNvSpPr/>
          <p:nvPr/>
        </p:nvSpPr>
        <p:spPr>
          <a:xfrm>
            <a:off x="6264771" y="5914629"/>
            <a:ext cx="5446118" cy="16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292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✔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Handles database operations only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43128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56208" y="359669"/>
            <a:ext cx="654645" cy="244971"/>
          </a:xfrm>
          <a:prstGeom prst="roundRect">
            <a:avLst>
              <a:gd name="adj" fmla="val 6386"/>
            </a:avLst>
          </a:prstGeom>
          <a:solidFill>
            <a:srgbClr val="D7DFF4"/>
          </a:solidFill>
          <a:ln/>
        </p:spPr>
      </p:sp>
      <p:sp>
        <p:nvSpPr>
          <p:cNvPr id="3" name="Text 1"/>
          <p:cNvSpPr/>
          <p:nvPr/>
        </p:nvSpPr>
        <p:spPr>
          <a:xfrm>
            <a:off x="534392" y="398760"/>
            <a:ext cx="498277" cy="166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292"/>
              </a:lnSpc>
              <a:buNone/>
            </a:pPr>
            <a:r>
              <a:rPr lang="en-US" sz="792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MODULE 2</a:t>
            </a:r>
            <a:endParaRPr lang="en-US" sz="792" dirty="0"/>
          </a:p>
        </p:txBody>
      </p:sp>
      <p:sp>
        <p:nvSpPr>
          <p:cNvPr id="4" name="Text 2"/>
          <p:cNvSpPr/>
          <p:nvPr/>
        </p:nvSpPr>
        <p:spPr>
          <a:xfrm>
            <a:off x="456208" y="656729"/>
            <a:ext cx="4169073" cy="407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167"/>
              </a:lnSpc>
              <a:buNone/>
            </a:pPr>
            <a:r>
              <a:rPr lang="en-US" sz="2000" dirty="0">
                <a:solidFill>
                  <a:srgbClr val="DCFF50"/>
                </a:solidFill>
                <a:latin typeface="Roboto Slab"/>
                <a:ea typeface="Roboto Slab"/>
                <a:cs typeface="Roboto Slab"/>
              </a:rPr>
              <a:t>Smart Device Management</a:t>
            </a:r>
            <a:endParaRPr lang="en-US" sz="2000">
              <a:latin typeface="Roboto Slab"/>
              <a:ea typeface="Roboto Slab"/>
              <a:cs typeface="Roboto Slab"/>
            </a:endParaRPr>
          </a:p>
        </p:txBody>
      </p:sp>
      <p:sp>
        <p:nvSpPr>
          <p:cNvPr id="5" name="Text 3"/>
          <p:cNvSpPr/>
          <p:nvPr/>
        </p:nvSpPr>
        <p:spPr>
          <a:xfrm>
            <a:off x="456208" y="1116211"/>
            <a:ext cx="1955403" cy="244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917"/>
              </a:lnSpc>
              <a:buNone/>
            </a:pPr>
            <a:r>
              <a:rPr lang="en-US" sz="14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Purpose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456209" y="1490358"/>
            <a:ext cx="11279584" cy="208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25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Manages smart devices and controls their ON/OFF state.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3556760" y="1962697"/>
            <a:ext cx="2379464" cy="244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917"/>
              </a:lnSpc>
              <a:buNone/>
            </a:pPr>
            <a:r>
              <a:rPr lang="en-US" sz="2000" dirty="0">
                <a:solidFill>
                  <a:srgbClr val="00B050"/>
                </a:solidFill>
                <a:latin typeface="Roboto Slab"/>
                <a:ea typeface="Roboto Slab"/>
                <a:cs typeface="Roboto Slab"/>
              </a:rPr>
              <a:t>Classes &amp; Responsibilities</a:t>
            </a:r>
          </a:p>
        </p:txBody>
      </p:sp>
      <p:sp>
        <p:nvSpPr>
          <p:cNvPr id="8" name="Text 6"/>
          <p:cNvSpPr/>
          <p:nvPr/>
        </p:nvSpPr>
        <p:spPr>
          <a:xfrm>
            <a:off x="456207" y="2337991"/>
            <a:ext cx="1919982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83"/>
              </a:lnSpc>
              <a:buNone/>
            </a:pPr>
            <a:r>
              <a:rPr lang="en-US" sz="18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SmartDevice (Data Class)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456208" y="2671862"/>
            <a:ext cx="5480844" cy="208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25"/>
              </a:lnSpc>
              <a:buNone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Properties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456208" y="2997696"/>
            <a:ext cx="5480844" cy="208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625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deviceId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456208" y="3251795"/>
            <a:ext cx="5480844" cy="208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625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deviceName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456208" y="3505894"/>
            <a:ext cx="5480844" cy="208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625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deviceType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456208" y="3759994"/>
            <a:ext cx="5480844" cy="208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625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powerUsage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456208" y="4014094"/>
            <a:ext cx="5480844" cy="208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625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status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456208" y="4339928"/>
            <a:ext cx="5480844" cy="208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25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✔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Stores device information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456208" y="4678759"/>
            <a:ext cx="1629469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83"/>
              </a:lnSpc>
              <a:buNone/>
            </a:pPr>
            <a:r>
              <a:rPr lang="en-US" sz="18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DeviceController</a:t>
            </a:r>
            <a:endParaRPr lang="en-US" sz="1800" dirty="0"/>
          </a:p>
        </p:txBody>
      </p:sp>
      <p:sp>
        <p:nvSpPr>
          <p:cNvPr id="17" name="Text 15"/>
          <p:cNvSpPr/>
          <p:nvPr/>
        </p:nvSpPr>
        <p:spPr>
          <a:xfrm>
            <a:off x="456208" y="5012631"/>
            <a:ext cx="5480844" cy="208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25"/>
              </a:lnSpc>
              <a:buNone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Functions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456208" y="5338465"/>
            <a:ext cx="5480844" cy="208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625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addDevice(device)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456208" y="5592564"/>
            <a:ext cx="5480844" cy="208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625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turnOnDevice(deviceId)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456208" y="5846664"/>
            <a:ext cx="5480844" cy="208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625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turnOffDevice(deviceId)</a:t>
            </a:r>
            <a:endParaRPr lang="en-US" sz="1400" dirty="0"/>
          </a:p>
        </p:txBody>
      </p:sp>
      <p:sp>
        <p:nvSpPr>
          <p:cNvPr id="21" name="Text 19"/>
          <p:cNvSpPr/>
          <p:nvPr/>
        </p:nvSpPr>
        <p:spPr>
          <a:xfrm>
            <a:off x="456208" y="6172498"/>
            <a:ext cx="5480844" cy="208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25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✔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Receives device commands from user</a:t>
            </a:r>
            <a:endParaRPr lang="en-US" sz="1400" dirty="0"/>
          </a:p>
        </p:txBody>
      </p:sp>
      <p:sp>
        <p:nvSpPr>
          <p:cNvPr id="22" name="Text 20"/>
          <p:cNvSpPr/>
          <p:nvPr/>
        </p:nvSpPr>
        <p:spPr>
          <a:xfrm>
            <a:off x="5144576" y="2777249"/>
            <a:ext cx="1629469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83"/>
              </a:lnSpc>
              <a:buNone/>
            </a:pPr>
            <a:r>
              <a:rPr lang="en-US" sz="18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DeviceService</a:t>
            </a:r>
            <a:endParaRPr lang="en-US" sz="1800" dirty="0"/>
          </a:p>
        </p:txBody>
      </p:sp>
      <p:sp>
        <p:nvSpPr>
          <p:cNvPr id="23" name="Text 21"/>
          <p:cNvSpPr/>
          <p:nvPr/>
        </p:nvSpPr>
        <p:spPr>
          <a:xfrm>
            <a:off x="5144576" y="3111120"/>
            <a:ext cx="5480844" cy="208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25"/>
              </a:lnSpc>
              <a:buNone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Functions</a:t>
            </a:r>
            <a:endParaRPr lang="en-US" sz="1400" dirty="0"/>
          </a:p>
        </p:txBody>
      </p:sp>
      <p:sp>
        <p:nvSpPr>
          <p:cNvPr id="24" name="Text 22"/>
          <p:cNvSpPr/>
          <p:nvPr/>
        </p:nvSpPr>
        <p:spPr>
          <a:xfrm>
            <a:off x="5144576" y="3436955"/>
            <a:ext cx="5480844" cy="208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625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addDevice()</a:t>
            </a:r>
            <a:endParaRPr lang="en-US" sz="1400" dirty="0"/>
          </a:p>
        </p:txBody>
      </p:sp>
      <p:sp>
        <p:nvSpPr>
          <p:cNvPr id="25" name="Text 23"/>
          <p:cNvSpPr/>
          <p:nvPr/>
        </p:nvSpPr>
        <p:spPr>
          <a:xfrm>
            <a:off x="5144576" y="3691054"/>
            <a:ext cx="5480844" cy="208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625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turnOn()</a:t>
            </a:r>
            <a:endParaRPr lang="en-US" sz="1400" dirty="0"/>
          </a:p>
        </p:txBody>
      </p:sp>
      <p:sp>
        <p:nvSpPr>
          <p:cNvPr id="26" name="Text 24"/>
          <p:cNvSpPr/>
          <p:nvPr/>
        </p:nvSpPr>
        <p:spPr>
          <a:xfrm>
            <a:off x="5144576" y="3945153"/>
            <a:ext cx="5480844" cy="208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625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turnOff()</a:t>
            </a:r>
            <a:endParaRPr lang="en-US" sz="1400" dirty="0"/>
          </a:p>
        </p:txBody>
      </p:sp>
      <p:sp>
        <p:nvSpPr>
          <p:cNvPr id="27" name="Text 25"/>
          <p:cNvSpPr/>
          <p:nvPr/>
        </p:nvSpPr>
        <p:spPr>
          <a:xfrm>
            <a:off x="5144576" y="4270988"/>
            <a:ext cx="5480844" cy="208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25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✔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Executes device control logic</a:t>
            </a:r>
            <a:endParaRPr lang="en-US" sz="1400" dirty="0"/>
          </a:p>
        </p:txBody>
      </p:sp>
      <p:sp>
        <p:nvSpPr>
          <p:cNvPr id="28" name="Text 26"/>
          <p:cNvSpPr/>
          <p:nvPr/>
        </p:nvSpPr>
        <p:spPr>
          <a:xfrm>
            <a:off x="5144576" y="4609819"/>
            <a:ext cx="1629469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83"/>
              </a:lnSpc>
              <a:buNone/>
            </a:pPr>
            <a:r>
              <a:rPr lang="en-US" sz="18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DeviceRepository</a:t>
            </a:r>
            <a:endParaRPr lang="en-US" sz="1800" dirty="0"/>
          </a:p>
        </p:txBody>
      </p:sp>
      <p:sp>
        <p:nvSpPr>
          <p:cNvPr id="29" name="Text 27"/>
          <p:cNvSpPr/>
          <p:nvPr/>
        </p:nvSpPr>
        <p:spPr>
          <a:xfrm>
            <a:off x="5144576" y="4943691"/>
            <a:ext cx="5480844" cy="208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25"/>
              </a:lnSpc>
              <a:buNone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Functions</a:t>
            </a:r>
            <a:endParaRPr lang="en-US" sz="1400" dirty="0"/>
          </a:p>
        </p:txBody>
      </p:sp>
      <p:sp>
        <p:nvSpPr>
          <p:cNvPr id="30" name="Text 28"/>
          <p:cNvSpPr/>
          <p:nvPr/>
        </p:nvSpPr>
        <p:spPr>
          <a:xfrm>
            <a:off x="5144576" y="5269525"/>
            <a:ext cx="5480844" cy="208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625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save(device)</a:t>
            </a:r>
            <a:endParaRPr lang="en-US" sz="1400" dirty="0"/>
          </a:p>
        </p:txBody>
      </p:sp>
      <p:sp>
        <p:nvSpPr>
          <p:cNvPr id="31" name="Text 29"/>
          <p:cNvSpPr/>
          <p:nvPr/>
        </p:nvSpPr>
        <p:spPr>
          <a:xfrm>
            <a:off x="5144576" y="5523624"/>
            <a:ext cx="5480844" cy="208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625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find(deviceId)</a:t>
            </a:r>
            <a:endParaRPr lang="en-US" sz="1400" dirty="0"/>
          </a:p>
        </p:txBody>
      </p:sp>
      <p:sp>
        <p:nvSpPr>
          <p:cNvPr id="32" name="Text 30"/>
          <p:cNvSpPr/>
          <p:nvPr/>
        </p:nvSpPr>
        <p:spPr>
          <a:xfrm>
            <a:off x="5144576" y="5849458"/>
            <a:ext cx="5480844" cy="208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25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✔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Stores and retrieves device data</a:t>
            </a:r>
            <a:endParaRPr lang="en-US" sz="1400" dirty="0"/>
          </a:p>
        </p:txBody>
      </p:sp>
      <p:pic>
        <p:nvPicPr>
          <p:cNvPr id="33" name="Picture 32" descr="A digital device with green lights&#10;&#10;AI-generated content may be incorrect.">
            <a:extLst>
              <a:ext uri="{FF2B5EF4-FFF2-40B4-BE49-F238E27FC236}">
                <a16:creationId xmlns:a16="http://schemas.microsoft.com/office/drawing/2014/main" id="{016E9073-3C6F-39F1-FC65-89D83F208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1448" y="3757448"/>
            <a:ext cx="2995449" cy="300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59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92820" y="387251"/>
            <a:ext cx="707529" cy="264617"/>
          </a:xfrm>
          <a:prstGeom prst="roundRect">
            <a:avLst>
              <a:gd name="adj" fmla="val 6386"/>
            </a:avLst>
          </a:prstGeom>
          <a:solidFill>
            <a:srgbClr val="D7DFF4"/>
          </a:solidFill>
          <a:ln/>
        </p:spPr>
      </p:sp>
      <p:sp>
        <p:nvSpPr>
          <p:cNvPr id="3" name="Text 1"/>
          <p:cNvSpPr/>
          <p:nvPr/>
        </p:nvSpPr>
        <p:spPr>
          <a:xfrm>
            <a:off x="577255" y="429420"/>
            <a:ext cx="538658" cy="18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17"/>
              </a:lnSpc>
              <a:buNone/>
            </a:pPr>
            <a:r>
              <a:rPr lang="en-US" sz="875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MODULE 3</a:t>
            </a:r>
            <a:endParaRPr lang="en-US" sz="875" dirty="0"/>
          </a:p>
        </p:txBody>
      </p:sp>
      <p:sp>
        <p:nvSpPr>
          <p:cNvPr id="4" name="Text 2"/>
          <p:cNvSpPr/>
          <p:nvPr/>
        </p:nvSpPr>
        <p:spPr>
          <a:xfrm>
            <a:off x="492820" y="708124"/>
            <a:ext cx="4597896" cy="44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458"/>
              </a:lnSpc>
              <a:buNone/>
            </a:pPr>
            <a:r>
              <a:rPr lang="en-US" sz="2750" dirty="0">
                <a:solidFill>
                  <a:srgbClr val="DCFF5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Real-Time Energy Tracking</a:t>
            </a:r>
            <a:endParaRPr lang="en-US" sz="2750" dirty="0"/>
          </a:p>
        </p:txBody>
      </p:sp>
      <p:sp>
        <p:nvSpPr>
          <p:cNvPr id="5" name="Text 3"/>
          <p:cNvSpPr/>
          <p:nvPr/>
        </p:nvSpPr>
        <p:spPr>
          <a:xfrm>
            <a:off x="492819" y="1204417"/>
            <a:ext cx="2112368" cy="264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42"/>
              </a:lnSpc>
              <a:buNone/>
            </a:pPr>
            <a:r>
              <a:rPr lang="en-US" sz="14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Purpose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492820" y="1679674"/>
            <a:ext cx="11206361" cy="225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Tracks and stores real-time energy consumption of devices.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492819" y="2116138"/>
            <a:ext cx="2570262" cy="264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42"/>
              </a:lnSpc>
              <a:buNone/>
            </a:pPr>
            <a:r>
              <a:rPr lang="en-US" sz="14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Classes &amp; Responsibilities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492819" y="2591396"/>
            <a:ext cx="5532735" cy="1979414"/>
          </a:xfrm>
          <a:prstGeom prst="roundRect">
            <a:avLst>
              <a:gd name="adj" fmla="val 1067"/>
            </a:avLst>
          </a:prstGeom>
          <a:solidFill>
            <a:srgbClr val="E9ECF2"/>
          </a:solidFill>
          <a:ln/>
        </p:spPr>
      </p:sp>
      <p:sp>
        <p:nvSpPr>
          <p:cNvPr id="9" name="Text 7"/>
          <p:cNvSpPr/>
          <p:nvPr/>
        </p:nvSpPr>
        <p:spPr>
          <a:xfrm>
            <a:off x="633611" y="2732187"/>
            <a:ext cx="2111474" cy="219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08"/>
              </a:lnSpc>
              <a:buNone/>
            </a:pPr>
            <a:r>
              <a:rPr lang="en-US" sz="1600" dirty="0">
                <a:solidFill>
                  <a:srgbClr val="00B05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EnergyUsage (Data Class)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10" name="Text 8"/>
          <p:cNvSpPr/>
          <p:nvPr/>
        </p:nvSpPr>
        <p:spPr>
          <a:xfrm>
            <a:off x="633611" y="3036590"/>
            <a:ext cx="5251153" cy="225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Properties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633611" y="3346252"/>
            <a:ext cx="5251153" cy="225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750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deviceId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633611" y="3620691"/>
            <a:ext cx="5251153" cy="225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750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energyUsed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633611" y="3895130"/>
            <a:ext cx="5251153" cy="225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750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time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633611" y="4204792"/>
            <a:ext cx="5251153" cy="225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✔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Stores energy consumption data</a:t>
            </a:r>
            <a:endParaRPr lang="en-US" sz="1400" dirty="0"/>
          </a:p>
        </p:txBody>
      </p:sp>
      <p:sp>
        <p:nvSpPr>
          <p:cNvPr id="15" name="Shape 13"/>
          <p:cNvSpPr/>
          <p:nvPr/>
        </p:nvSpPr>
        <p:spPr>
          <a:xfrm>
            <a:off x="6166346" y="2591396"/>
            <a:ext cx="5532834" cy="1979414"/>
          </a:xfrm>
          <a:prstGeom prst="roundRect">
            <a:avLst>
              <a:gd name="adj" fmla="val 1067"/>
            </a:avLst>
          </a:prstGeom>
          <a:solidFill>
            <a:srgbClr val="E9ECF2"/>
          </a:solidFill>
          <a:ln/>
        </p:spPr>
      </p:sp>
      <p:sp>
        <p:nvSpPr>
          <p:cNvPr id="16" name="Text 14"/>
          <p:cNvSpPr/>
          <p:nvPr/>
        </p:nvSpPr>
        <p:spPr>
          <a:xfrm>
            <a:off x="6307138" y="2732187"/>
            <a:ext cx="1760339" cy="219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08"/>
              </a:lnSpc>
              <a:buNone/>
            </a:pPr>
            <a:r>
              <a:rPr lang="en-US" sz="1600" dirty="0">
                <a:solidFill>
                  <a:srgbClr val="00B05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EnergyController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17" name="Text 15"/>
          <p:cNvSpPr/>
          <p:nvPr/>
        </p:nvSpPr>
        <p:spPr>
          <a:xfrm>
            <a:off x="6307137" y="3036590"/>
            <a:ext cx="5251252" cy="225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Functions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6307137" y="3346252"/>
            <a:ext cx="5251252" cy="225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750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recordEnergy(data)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6307137" y="3620691"/>
            <a:ext cx="5251252" cy="225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750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viewEnergy(deviceId)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6307137" y="3930352"/>
            <a:ext cx="5251252" cy="225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✔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Receives energy tracking requests</a:t>
            </a:r>
            <a:endParaRPr lang="en-US" sz="1400" dirty="0"/>
          </a:p>
        </p:txBody>
      </p:sp>
      <p:sp>
        <p:nvSpPr>
          <p:cNvPr id="21" name="Shape 19"/>
          <p:cNvSpPr/>
          <p:nvPr/>
        </p:nvSpPr>
        <p:spPr>
          <a:xfrm>
            <a:off x="492819" y="4729163"/>
            <a:ext cx="5532735" cy="1743075"/>
          </a:xfrm>
          <a:prstGeom prst="roundRect">
            <a:avLst>
              <a:gd name="adj" fmla="val 1212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652661" y="4889004"/>
            <a:ext cx="1760339" cy="219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08"/>
              </a:lnSpc>
              <a:buNone/>
            </a:pPr>
            <a:r>
              <a:rPr lang="en-US" sz="1600" dirty="0">
                <a:solidFill>
                  <a:srgbClr val="00B05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EnergyService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23" name="Text 21"/>
          <p:cNvSpPr/>
          <p:nvPr/>
        </p:nvSpPr>
        <p:spPr>
          <a:xfrm>
            <a:off x="652661" y="5193407"/>
            <a:ext cx="5213053" cy="225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Functions</a:t>
            </a:r>
            <a:endParaRPr lang="en-US" sz="1400" dirty="0"/>
          </a:p>
        </p:txBody>
      </p:sp>
      <p:sp>
        <p:nvSpPr>
          <p:cNvPr id="24" name="Text 22"/>
          <p:cNvSpPr/>
          <p:nvPr/>
        </p:nvSpPr>
        <p:spPr>
          <a:xfrm>
            <a:off x="652661" y="5503069"/>
            <a:ext cx="5213053" cy="225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750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saveEnergy(data)</a:t>
            </a:r>
            <a:endParaRPr lang="en-US" sz="1400" dirty="0"/>
          </a:p>
        </p:txBody>
      </p:sp>
      <p:sp>
        <p:nvSpPr>
          <p:cNvPr id="25" name="Text 23"/>
          <p:cNvSpPr/>
          <p:nvPr/>
        </p:nvSpPr>
        <p:spPr>
          <a:xfrm>
            <a:off x="652661" y="5777507"/>
            <a:ext cx="5213053" cy="225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750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getEnergy(deviceId)</a:t>
            </a:r>
            <a:endParaRPr lang="en-US" sz="1400" dirty="0"/>
          </a:p>
        </p:txBody>
      </p:sp>
      <p:sp>
        <p:nvSpPr>
          <p:cNvPr id="26" name="Text 24"/>
          <p:cNvSpPr/>
          <p:nvPr/>
        </p:nvSpPr>
        <p:spPr>
          <a:xfrm>
            <a:off x="652661" y="6087169"/>
            <a:ext cx="5213053" cy="225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✔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Handles energy calculation and retrieval</a:t>
            </a:r>
            <a:endParaRPr lang="en-US" sz="1400" dirty="0"/>
          </a:p>
        </p:txBody>
      </p:sp>
      <p:sp>
        <p:nvSpPr>
          <p:cNvPr id="27" name="Shape 25"/>
          <p:cNvSpPr/>
          <p:nvPr/>
        </p:nvSpPr>
        <p:spPr>
          <a:xfrm>
            <a:off x="6100657" y="4729163"/>
            <a:ext cx="6097764" cy="2124075"/>
          </a:xfrm>
          <a:prstGeom prst="roundRect">
            <a:avLst>
              <a:gd name="adj" fmla="val 1212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6326188" y="4889004"/>
            <a:ext cx="1760339" cy="219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08"/>
              </a:lnSpc>
              <a:buNone/>
            </a:pPr>
            <a:r>
              <a:rPr lang="en-US" sz="1600" dirty="0">
                <a:solidFill>
                  <a:srgbClr val="00B05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EnergyRepository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29" name="Text 27"/>
          <p:cNvSpPr/>
          <p:nvPr/>
        </p:nvSpPr>
        <p:spPr>
          <a:xfrm>
            <a:off x="6326187" y="5193407"/>
            <a:ext cx="5213152" cy="225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Functions</a:t>
            </a:r>
            <a:endParaRPr lang="en-US" sz="1400" dirty="0"/>
          </a:p>
        </p:txBody>
      </p:sp>
      <p:sp>
        <p:nvSpPr>
          <p:cNvPr id="30" name="Text 28"/>
          <p:cNvSpPr/>
          <p:nvPr/>
        </p:nvSpPr>
        <p:spPr>
          <a:xfrm>
            <a:off x="6326187" y="5503069"/>
            <a:ext cx="5213152" cy="225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750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save(data)</a:t>
            </a:r>
            <a:endParaRPr lang="en-US" sz="1400" dirty="0"/>
          </a:p>
        </p:txBody>
      </p:sp>
      <p:sp>
        <p:nvSpPr>
          <p:cNvPr id="31" name="Text 29"/>
          <p:cNvSpPr/>
          <p:nvPr/>
        </p:nvSpPr>
        <p:spPr>
          <a:xfrm>
            <a:off x="6326187" y="5777507"/>
            <a:ext cx="5213152" cy="225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750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find(deviceId)</a:t>
            </a:r>
            <a:endParaRPr lang="en-US" sz="1400" dirty="0"/>
          </a:p>
        </p:txBody>
      </p:sp>
      <p:sp>
        <p:nvSpPr>
          <p:cNvPr id="32" name="Text 30"/>
          <p:cNvSpPr/>
          <p:nvPr/>
        </p:nvSpPr>
        <p:spPr>
          <a:xfrm>
            <a:off x="6326187" y="6087169"/>
            <a:ext cx="5213152" cy="225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✔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Stores energy usage records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53319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l="25027" r="28047" b="-1124"/>
          <a:stretch>
            <a:fillRect/>
          </a:stretch>
        </p:blipFill>
        <p:spPr>
          <a:xfrm>
            <a:off x="-52552" y="0"/>
            <a:ext cx="5721182" cy="1194571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30696" y="1441153"/>
            <a:ext cx="5718076" cy="283468"/>
          </a:xfrm>
          <a:prstGeom prst="roundRect">
            <a:avLst>
              <a:gd name="adj" fmla="val 480114"/>
            </a:avLst>
          </a:prstGeom>
          <a:solidFill>
            <a:srgbClr val="E9ECF2"/>
          </a:solidFill>
          <a:ln/>
        </p:spPr>
      </p:sp>
      <p:sp>
        <p:nvSpPr>
          <p:cNvPr id="4" name="Text 1"/>
          <p:cNvSpPr/>
          <p:nvPr/>
        </p:nvSpPr>
        <p:spPr>
          <a:xfrm>
            <a:off x="3118843" y="1494234"/>
            <a:ext cx="141684" cy="177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083"/>
              </a:lnSpc>
              <a:buNone/>
            </a:pPr>
            <a:r>
              <a:rPr lang="en-US" sz="1083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1083" dirty="0"/>
          </a:p>
        </p:txBody>
      </p:sp>
      <p:sp>
        <p:nvSpPr>
          <p:cNvPr id="6" name="Text 3"/>
          <p:cNvSpPr/>
          <p:nvPr/>
        </p:nvSpPr>
        <p:spPr>
          <a:xfrm>
            <a:off x="2434432" y="1525885"/>
            <a:ext cx="361157" cy="120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917"/>
              </a:lnSpc>
            </a:pPr>
            <a:r>
              <a:rPr lang="en-US" sz="2000" dirty="0">
                <a:solidFill>
                  <a:srgbClr val="15213F"/>
                </a:solidFill>
                <a:latin typeface="Roboto"/>
                <a:ea typeface="Roboto"/>
                <a:cs typeface="Roboto"/>
              </a:rPr>
              <a:t>MODULE 4 </a:t>
            </a:r>
            <a:r>
              <a:rPr lang="en-US" sz="550" dirty="0">
                <a:solidFill>
                  <a:srgbClr val="15213F"/>
                </a:solidFill>
                <a:latin typeface="Roboto"/>
                <a:ea typeface="Roboto"/>
                <a:cs typeface="Roboto"/>
              </a:rPr>
              <a:t>4</a:t>
            </a:r>
            <a:endParaRPr lang="en-US" sz="550" dirty="0">
              <a:latin typeface="Roboto"/>
              <a:ea typeface="Roboto"/>
              <a:cs typeface="Roboto"/>
            </a:endParaRPr>
          </a:p>
        </p:txBody>
      </p:sp>
      <p:sp>
        <p:nvSpPr>
          <p:cNvPr id="7" name="Text 4"/>
          <p:cNvSpPr/>
          <p:nvPr/>
        </p:nvSpPr>
        <p:spPr>
          <a:xfrm>
            <a:off x="425153" y="2034382"/>
            <a:ext cx="1417638" cy="177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375"/>
              </a:lnSpc>
              <a:buNone/>
            </a:pPr>
            <a:r>
              <a:rPr lang="en-US" sz="2000" dirty="0">
                <a:solidFill>
                  <a:srgbClr val="DCFF50"/>
                </a:solidFill>
                <a:latin typeface="Roboto Slab"/>
                <a:ea typeface="Roboto Slab"/>
                <a:cs typeface="Roboto Slab"/>
              </a:rPr>
              <a:t>Analytics Dashboard</a:t>
            </a:r>
            <a:endParaRPr lang="en-US" sz="2000">
              <a:latin typeface="Bierstadt"/>
              <a:ea typeface="Roboto Slab"/>
              <a:cs typeface="Roboto Slab"/>
            </a:endParaRPr>
          </a:p>
        </p:txBody>
      </p:sp>
      <p:sp>
        <p:nvSpPr>
          <p:cNvPr id="8" name="Text 5"/>
          <p:cNvSpPr/>
          <p:nvPr/>
        </p:nvSpPr>
        <p:spPr>
          <a:xfrm>
            <a:off x="425153" y="2427983"/>
            <a:ext cx="1181298" cy="147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25"/>
              </a:lnSpc>
              <a:buNone/>
            </a:pPr>
            <a:r>
              <a:rPr lang="en-US" sz="1800" dirty="0">
                <a:solidFill>
                  <a:srgbClr val="0070C0"/>
                </a:solidFill>
                <a:latin typeface="Roboto Slab"/>
                <a:ea typeface="Roboto Slab"/>
                <a:cs typeface="Roboto Slab"/>
              </a:rPr>
              <a:t>Purpose</a:t>
            </a:r>
            <a:endParaRPr lang="en-US" sz="1800">
              <a:solidFill>
                <a:srgbClr val="0070C0"/>
              </a:solidFill>
              <a:latin typeface="Bierstadt"/>
              <a:ea typeface="Roboto Slab"/>
              <a:cs typeface="Roboto Slab"/>
            </a:endParaRPr>
          </a:p>
        </p:txBody>
      </p:sp>
      <p:sp>
        <p:nvSpPr>
          <p:cNvPr id="9" name="Text 6"/>
          <p:cNvSpPr/>
          <p:nvPr/>
        </p:nvSpPr>
        <p:spPr>
          <a:xfrm>
            <a:off x="425153" y="2691806"/>
            <a:ext cx="5529163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67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Provides insights and summaries of energy consumption.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1520527" y="3030638"/>
            <a:ext cx="1437382" cy="147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25"/>
              </a:lnSpc>
              <a:buNone/>
            </a:pPr>
            <a:r>
              <a:rPr lang="en-US" sz="1600" dirty="0">
                <a:solidFill>
                  <a:srgbClr val="00B050"/>
                </a:solidFill>
                <a:latin typeface="Roboto Slab"/>
                <a:ea typeface="Roboto Slab"/>
                <a:cs typeface="Roboto Slab"/>
              </a:rPr>
              <a:t>Classes &amp; Responsibilities</a:t>
            </a:r>
            <a:endParaRPr lang="en-US" sz="1600">
              <a:solidFill>
                <a:srgbClr val="00B050"/>
              </a:solidFill>
              <a:latin typeface="Bierstadt"/>
              <a:ea typeface="Roboto Slab"/>
              <a:cs typeface="Roboto Slab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25153" y="3413523"/>
            <a:ext cx="5529163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67"/>
              </a:lnSpc>
              <a:buNone/>
            </a:pPr>
            <a:r>
              <a:rPr lang="en-US" sz="1600" b="1" dirty="0">
                <a:solidFill>
                  <a:srgbClr val="00206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AnalyticsController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425153" y="3621386"/>
            <a:ext cx="5529163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67"/>
              </a:lnSpc>
              <a:buNone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Functions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425153" y="3853061"/>
            <a:ext cx="5529163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167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showDashboard()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425153" y="4084738"/>
            <a:ext cx="5529163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67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✔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Requests analytics data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425153" y="4495007"/>
            <a:ext cx="5529163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67"/>
              </a:lnSpc>
              <a:buNone/>
            </a:pPr>
            <a:r>
              <a:rPr lang="en-US" sz="1600" b="1" dirty="0">
                <a:solidFill>
                  <a:srgbClr val="00206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AnalyticsService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16" name="Text 13"/>
          <p:cNvSpPr/>
          <p:nvPr/>
        </p:nvSpPr>
        <p:spPr>
          <a:xfrm>
            <a:off x="425153" y="4702870"/>
            <a:ext cx="5529163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67"/>
              </a:lnSpc>
              <a:buNone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Functions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425153" y="4910734"/>
            <a:ext cx="5529163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167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getSummary()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425153" y="5094983"/>
            <a:ext cx="5529163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477" lvl="1" indent="-285739" algn="l">
              <a:lnSpc>
                <a:spcPts val="1167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Calculates total energy usage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425153" y="5279232"/>
            <a:ext cx="5529163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477" lvl="1" indent="-285739" algn="l">
              <a:lnSpc>
                <a:spcPts val="1167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Calculates daily consumption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425153" y="5463481"/>
            <a:ext cx="5529163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477" lvl="1" indent="-285739" algn="l">
              <a:lnSpc>
                <a:spcPts val="1167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Displays analytical results</a:t>
            </a:r>
            <a:endParaRPr lang="en-US" sz="1400" dirty="0"/>
          </a:p>
        </p:txBody>
      </p:sp>
      <p:sp>
        <p:nvSpPr>
          <p:cNvPr id="21" name="Text 18"/>
          <p:cNvSpPr/>
          <p:nvPr/>
        </p:nvSpPr>
        <p:spPr>
          <a:xfrm>
            <a:off x="425153" y="5671345"/>
            <a:ext cx="5529163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67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✔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Converts raw data into meaningful insights</a:t>
            </a:r>
            <a:endParaRPr lang="en-US" sz="140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E649A940-CB93-D8DE-6670-83BF770EC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448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46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23">
            <a:extLst>
              <a:ext uri="{FF2B5EF4-FFF2-40B4-BE49-F238E27FC236}">
                <a16:creationId xmlns:a16="http://schemas.microsoft.com/office/drawing/2014/main" id="{99AD0849-163A-3A33-894A-437BA3E6796F}"/>
              </a:ext>
            </a:extLst>
          </p:cNvPr>
          <p:cNvSpPr/>
          <p:nvPr/>
        </p:nvSpPr>
        <p:spPr>
          <a:xfrm>
            <a:off x="483270" y="1456313"/>
            <a:ext cx="1711325" cy="177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375"/>
              </a:lnSpc>
              <a:buNone/>
            </a:pPr>
            <a:r>
              <a:rPr lang="en-US" sz="2000" dirty="0">
                <a:solidFill>
                  <a:srgbClr val="DCFF50"/>
                </a:solidFill>
                <a:latin typeface="Roboto Slab"/>
                <a:ea typeface="Roboto Slab"/>
                <a:cs typeface="Roboto Slab"/>
              </a:rPr>
              <a:t>Scheduling &amp; Automation</a:t>
            </a:r>
            <a:endParaRPr lang="en-US" sz="2000">
              <a:latin typeface="Roboto Slab"/>
              <a:ea typeface="Roboto Slab"/>
              <a:cs typeface="Roboto Slab"/>
            </a:endParaRPr>
          </a:p>
        </p:txBody>
      </p:sp>
      <p:sp>
        <p:nvSpPr>
          <p:cNvPr id="4" name="Text 24">
            <a:extLst>
              <a:ext uri="{FF2B5EF4-FFF2-40B4-BE49-F238E27FC236}">
                <a16:creationId xmlns:a16="http://schemas.microsoft.com/office/drawing/2014/main" id="{5D1D3F94-71F6-6A68-62EA-1F94A6CC9B8E}"/>
              </a:ext>
            </a:extLst>
          </p:cNvPr>
          <p:cNvSpPr/>
          <p:nvPr/>
        </p:nvSpPr>
        <p:spPr>
          <a:xfrm>
            <a:off x="483270" y="1776424"/>
            <a:ext cx="1181298" cy="147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25"/>
              </a:lnSpc>
              <a:buNone/>
            </a:pPr>
            <a:r>
              <a:rPr lang="en-US" sz="1600" dirty="0">
                <a:solidFill>
                  <a:srgbClr val="00B0F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Purpose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5" name="Text 25">
            <a:extLst>
              <a:ext uri="{FF2B5EF4-FFF2-40B4-BE49-F238E27FC236}">
                <a16:creationId xmlns:a16="http://schemas.microsoft.com/office/drawing/2014/main" id="{AFE91DCA-1D7D-3369-2B13-9DBA071E7418}"/>
              </a:ext>
            </a:extLst>
          </p:cNvPr>
          <p:cNvSpPr/>
          <p:nvPr/>
        </p:nvSpPr>
        <p:spPr>
          <a:xfrm>
            <a:off x="562098" y="2059543"/>
            <a:ext cx="5529163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67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Automates device operations based on time and rules.</a:t>
            </a:r>
            <a:endParaRPr lang="en-US" sz="1400" dirty="0"/>
          </a:p>
        </p:txBody>
      </p:sp>
      <p:sp>
        <p:nvSpPr>
          <p:cNvPr id="6" name="Text 26">
            <a:extLst>
              <a:ext uri="{FF2B5EF4-FFF2-40B4-BE49-F238E27FC236}">
                <a16:creationId xmlns:a16="http://schemas.microsoft.com/office/drawing/2014/main" id="{DF12A4F6-E338-2164-4614-FBEEBB59C9C1}"/>
              </a:ext>
            </a:extLst>
          </p:cNvPr>
          <p:cNvSpPr/>
          <p:nvPr/>
        </p:nvSpPr>
        <p:spPr>
          <a:xfrm>
            <a:off x="3820304" y="2372510"/>
            <a:ext cx="1437382" cy="147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25"/>
              </a:lnSpc>
              <a:buNone/>
            </a:pPr>
            <a:r>
              <a:rPr lang="en-US" sz="1600" dirty="0">
                <a:solidFill>
                  <a:srgbClr val="00B050"/>
                </a:solidFill>
                <a:latin typeface="Roboto Slab"/>
                <a:ea typeface="Roboto Slab"/>
                <a:cs typeface="Roboto Slab"/>
              </a:rPr>
              <a:t>Classes</a:t>
            </a:r>
            <a:r>
              <a:rPr lang="en-US" sz="1600" dirty="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1600" dirty="0">
                <a:solidFill>
                  <a:srgbClr val="00B050"/>
                </a:solidFill>
                <a:latin typeface="Roboto Slab"/>
                <a:ea typeface="Roboto Slab"/>
                <a:cs typeface="Roboto Slab"/>
              </a:rPr>
              <a:t>&amp; Responsibilities</a:t>
            </a:r>
          </a:p>
        </p:txBody>
      </p:sp>
      <p:sp>
        <p:nvSpPr>
          <p:cNvPr id="7" name="Text 27">
            <a:extLst>
              <a:ext uri="{FF2B5EF4-FFF2-40B4-BE49-F238E27FC236}">
                <a16:creationId xmlns:a16="http://schemas.microsoft.com/office/drawing/2014/main" id="{90920F0F-69DE-F042-63D6-4CB99424E462}"/>
              </a:ext>
            </a:extLst>
          </p:cNvPr>
          <p:cNvSpPr/>
          <p:nvPr/>
        </p:nvSpPr>
        <p:spPr>
          <a:xfrm>
            <a:off x="680339" y="2931525"/>
            <a:ext cx="5529163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67"/>
              </a:lnSpc>
              <a:buNone/>
            </a:pPr>
            <a:r>
              <a:rPr lang="en-US" sz="1600" b="1" dirty="0">
                <a:solidFill>
                  <a:srgbClr val="0070C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AutomationRule (Data Class)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8" name="Text 28">
            <a:extLst>
              <a:ext uri="{FF2B5EF4-FFF2-40B4-BE49-F238E27FC236}">
                <a16:creationId xmlns:a16="http://schemas.microsoft.com/office/drawing/2014/main" id="{DB19991F-16FD-EDA6-622A-503A52C26517}"/>
              </a:ext>
            </a:extLst>
          </p:cNvPr>
          <p:cNvSpPr/>
          <p:nvPr/>
        </p:nvSpPr>
        <p:spPr>
          <a:xfrm>
            <a:off x="680339" y="3139388"/>
            <a:ext cx="5529163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67"/>
              </a:lnSpc>
              <a:buNone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Properties</a:t>
            </a:r>
            <a:endParaRPr lang="en-US" sz="1400" dirty="0"/>
          </a:p>
        </p:txBody>
      </p:sp>
      <p:sp>
        <p:nvSpPr>
          <p:cNvPr id="9" name="Text 29">
            <a:extLst>
              <a:ext uri="{FF2B5EF4-FFF2-40B4-BE49-F238E27FC236}">
                <a16:creationId xmlns:a16="http://schemas.microsoft.com/office/drawing/2014/main" id="{F7E21F95-7840-6393-66E7-F31D8D6D2FD9}"/>
              </a:ext>
            </a:extLst>
          </p:cNvPr>
          <p:cNvSpPr/>
          <p:nvPr/>
        </p:nvSpPr>
        <p:spPr>
          <a:xfrm>
            <a:off x="680339" y="3347251"/>
            <a:ext cx="5529163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167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deviceId</a:t>
            </a:r>
            <a:endParaRPr lang="en-US" sz="1400" dirty="0"/>
          </a:p>
        </p:txBody>
      </p:sp>
      <p:sp>
        <p:nvSpPr>
          <p:cNvPr id="10" name="Text 30">
            <a:extLst>
              <a:ext uri="{FF2B5EF4-FFF2-40B4-BE49-F238E27FC236}">
                <a16:creationId xmlns:a16="http://schemas.microsoft.com/office/drawing/2014/main" id="{089703F2-7048-E539-F288-5FD1096DD4A9}"/>
              </a:ext>
            </a:extLst>
          </p:cNvPr>
          <p:cNvSpPr/>
          <p:nvPr/>
        </p:nvSpPr>
        <p:spPr>
          <a:xfrm>
            <a:off x="680339" y="3531501"/>
            <a:ext cx="5529163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167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time</a:t>
            </a:r>
            <a:endParaRPr lang="en-US" sz="1400" dirty="0"/>
          </a:p>
        </p:txBody>
      </p:sp>
      <p:sp>
        <p:nvSpPr>
          <p:cNvPr id="11" name="Text 31">
            <a:extLst>
              <a:ext uri="{FF2B5EF4-FFF2-40B4-BE49-F238E27FC236}">
                <a16:creationId xmlns:a16="http://schemas.microsoft.com/office/drawing/2014/main" id="{F6CC4DD6-3619-A0FF-7523-0F376A5549F0}"/>
              </a:ext>
            </a:extLst>
          </p:cNvPr>
          <p:cNvSpPr/>
          <p:nvPr/>
        </p:nvSpPr>
        <p:spPr>
          <a:xfrm>
            <a:off x="680339" y="3715750"/>
            <a:ext cx="5529163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167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action</a:t>
            </a:r>
            <a:endParaRPr lang="en-US" sz="1400" dirty="0"/>
          </a:p>
        </p:txBody>
      </p:sp>
      <p:sp>
        <p:nvSpPr>
          <p:cNvPr id="12" name="Text 32">
            <a:extLst>
              <a:ext uri="{FF2B5EF4-FFF2-40B4-BE49-F238E27FC236}">
                <a16:creationId xmlns:a16="http://schemas.microsoft.com/office/drawing/2014/main" id="{063CA351-BB90-7DBF-C293-BD9FD09EFE47}"/>
              </a:ext>
            </a:extLst>
          </p:cNvPr>
          <p:cNvSpPr/>
          <p:nvPr/>
        </p:nvSpPr>
        <p:spPr>
          <a:xfrm>
            <a:off x="680339" y="3923613"/>
            <a:ext cx="5529163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67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✔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Stores automation rules</a:t>
            </a:r>
            <a:endParaRPr lang="en-US" sz="1400" dirty="0"/>
          </a:p>
        </p:txBody>
      </p:sp>
      <p:sp>
        <p:nvSpPr>
          <p:cNvPr id="13" name="Text 33">
            <a:extLst>
              <a:ext uri="{FF2B5EF4-FFF2-40B4-BE49-F238E27FC236}">
                <a16:creationId xmlns:a16="http://schemas.microsoft.com/office/drawing/2014/main" id="{5E959756-6AD0-AFB2-A208-BDA7EE38D2A0}"/>
              </a:ext>
            </a:extLst>
          </p:cNvPr>
          <p:cNvSpPr/>
          <p:nvPr/>
        </p:nvSpPr>
        <p:spPr>
          <a:xfrm>
            <a:off x="680339" y="4315407"/>
            <a:ext cx="5529163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67"/>
              </a:lnSpc>
              <a:buNone/>
            </a:pPr>
            <a:r>
              <a:rPr lang="en-US" sz="1600" b="1" dirty="0">
                <a:solidFill>
                  <a:srgbClr val="0070C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AutomationController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4" name="Text 34">
            <a:extLst>
              <a:ext uri="{FF2B5EF4-FFF2-40B4-BE49-F238E27FC236}">
                <a16:creationId xmlns:a16="http://schemas.microsoft.com/office/drawing/2014/main" id="{8C9B7BE7-2F95-58AA-FA93-ABEEDDB91743}"/>
              </a:ext>
            </a:extLst>
          </p:cNvPr>
          <p:cNvSpPr/>
          <p:nvPr/>
        </p:nvSpPr>
        <p:spPr>
          <a:xfrm>
            <a:off x="680339" y="4523271"/>
            <a:ext cx="5529163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67"/>
              </a:lnSpc>
              <a:buNone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Functions</a:t>
            </a:r>
            <a:endParaRPr lang="en-US" sz="1400" dirty="0"/>
          </a:p>
        </p:txBody>
      </p:sp>
      <p:sp>
        <p:nvSpPr>
          <p:cNvPr id="15" name="Text 35">
            <a:extLst>
              <a:ext uri="{FF2B5EF4-FFF2-40B4-BE49-F238E27FC236}">
                <a16:creationId xmlns:a16="http://schemas.microsoft.com/office/drawing/2014/main" id="{08C573BF-1869-E713-68A0-B8178CAEB6E9}"/>
              </a:ext>
            </a:extLst>
          </p:cNvPr>
          <p:cNvSpPr/>
          <p:nvPr/>
        </p:nvSpPr>
        <p:spPr>
          <a:xfrm>
            <a:off x="680339" y="4731134"/>
            <a:ext cx="5529163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167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addRule(rule)</a:t>
            </a:r>
            <a:endParaRPr lang="en-US" sz="1400" dirty="0"/>
          </a:p>
        </p:txBody>
      </p:sp>
      <p:sp>
        <p:nvSpPr>
          <p:cNvPr id="16" name="Text 36">
            <a:extLst>
              <a:ext uri="{FF2B5EF4-FFF2-40B4-BE49-F238E27FC236}">
                <a16:creationId xmlns:a16="http://schemas.microsoft.com/office/drawing/2014/main" id="{C5501A58-6A34-C7D2-C3E6-0C1B74AF64D0}"/>
              </a:ext>
            </a:extLst>
          </p:cNvPr>
          <p:cNvSpPr/>
          <p:nvPr/>
        </p:nvSpPr>
        <p:spPr>
          <a:xfrm>
            <a:off x="680339" y="4938997"/>
            <a:ext cx="5529163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67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✔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Receives automation rule input</a:t>
            </a:r>
            <a:endParaRPr lang="en-US" sz="1400" dirty="0"/>
          </a:p>
        </p:txBody>
      </p:sp>
      <p:sp>
        <p:nvSpPr>
          <p:cNvPr id="17" name="Text 37">
            <a:extLst>
              <a:ext uri="{FF2B5EF4-FFF2-40B4-BE49-F238E27FC236}">
                <a16:creationId xmlns:a16="http://schemas.microsoft.com/office/drawing/2014/main" id="{C699798D-5E26-078D-833C-7D03CF95AC2F}"/>
              </a:ext>
            </a:extLst>
          </p:cNvPr>
          <p:cNvSpPr/>
          <p:nvPr/>
        </p:nvSpPr>
        <p:spPr>
          <a:xfrm>
            <a:off x="6355925" y="2900274"/>
            <a:ext cx="5529163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67"/>
              </a:lnSpc>
              <a:buNone/>
            </a:pPr>
            <a:r>
              <a:rPr lang="en-US" sz="1600" b="1" dirty="0">
                <a:solidFill>
                  <a:srgbClr val="0070C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AutomationService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8" name="Text 38">
            <a:extLst>
              <a:ext uri="{FF2B5EF4-FFF2-40B4-BE49-F238E27FC236}">
                <a16:creationId xmlns:a16="http://schemas.microsoft.com/office/drawing/2014/main" id="{CEE30368-B417-3E05-5D94-4913D2EA3DE8}"/>
              </a:ext>
            </a:extLst>
          </p:cNvPr>
          <p:cNvSpPr/>
          <p:nvPr/>
        </p:nvSpPr>
        <p:spPr>
          <a:xfrm>
            <a:off x="6355925" y="3160689"/>
            <a:ext cx="5529163" cy="138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67"/>
              </a:lnSpc>
              <a:buNone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Functions</a:t>
            </a:r>
            <a:endParaRPr lang="en-US" sz="1400" dirty="0"/>
          </a:p>
        </p:txBody>
      </p:sp>
      <p:sp>
        <p:nvSpPr>
          <p:cNvPr id="19" name="Text 39">
            <a:extLst>
              <a:ext uri="{FF2B5EF4-FFF2-40B4-BE49-F238E27FC236}">
                <a16:creationId xmlns:a16="http://schemas.microsoft.com/office/drawing/2014/main" id="{8767FD84-5407-87DF-F6E3-765C74D3516C}"/>
              </a:ext>
            </a:extLst>
          </p:cNvPr>
          <p:cNvSpPr/>
          <p:nvPr/>
        </p:nvSpPr>
        <p:spPr>
          <a:xfrm>
            <a:off x="6355925" y="3368552"/>
            <a:ext cx="5529163" cy="138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167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addRule(rule)</a:t>
            </a:r>
            <a:endParaRPr lang="en-US" sz="1400" dirty="0"/>
          </a:p>
        </p:txBody>
      </p:sp>
      <p:sp>
        <p:nvSpPr>
          <p:cNvPr id="20" name="Text 40">
            <a:extLst>
              <a:ext uri="{FF2B5EF4-FFF2-40B4-BE49-F238E27FC236}">
                <a16:creationId xmlns:a16="http://schemas.microsoft.com/office/drawing/2014/main" id="{0339B2CA-7024-F0C7-0ABE-68A83CBD16BB}"/>
              </a:ext>
            </a:extLst>
          </p:cNvPr>
          <p:cNvSpPr/>
          <p:nvPr/>
        </p:nvSpPr>
        <p:spPr>
          <a:xfrm>
            <a:off x="6355925" y="3552802"/>
            <a:ext cx="5529163" cy="138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167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schedule action</a:t>
            </a:r>
            <a:endParaRPr lang="en-US" sz="1400" dirty="0"/>
          </a:p>
        </p:txBody>
      </p:sp>
      <p:sp>
        <p:nvSpPr>
          <p:cNvPr id="21" name="Text 41">
            <a:extLst>
              <a:ext uri="{FF2B5EF4-FFF2-40B4-BE49-F238E27FC236}">
                <a16:creationId xmlns:a16="http://schemas.microsoft.com/office/drawing/2014/main" id="{D71B5E76-81A0-5E0F-4C4C-3413C77739F0}"/>
              </a:ext>
            </a:extLst>
          </p:cNvPr>
          <p:cNvSpPr/>
          <p:nvPr/>
        </p:nvSpPr>
        <p:spPr>
          <a:xfrm>
            <a:off x="6355925" y="3734390"/>
            <a:ext cx="5529163" cy="138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67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✔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Manages automation logic</a:t>
            </a:r>
            <a:endParaRPr lang="en-US" sz="1400" dirty="0"/>
          </a:p>
        </p:txBody>
      </p:sp>
      <p:sp>
        <p:nvSpPr>
          <p:cNvPr id="22" name="Text 42">
            <a:extLst>
              <a:ext uri="{FF2B5EF4-FFF2-40B4-BE49-F238E27FC236}">
                <a16:creationId xmlns:a16="http://schemas.microsoft.com/office/drawing/2014/main" id="{DD530327-757C-0DD2-40E9-FD90C9E1C118}"/>
              </a:ext>
            </a:extLst>
          </p:cNvPr>
          <p:cNvSpPr/>
          <p:nvPr/>
        </p:nvSpPr>
        <p:spPr>
          <a:xfrm>
            <a:off x="6290236" y="4152459"/>
            <a:ext cx="5529163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67"/>
              </a:lnSpc>
              <a:buNone/>
            </a:pPr>
            <a:r>
              <a:rPr lang="en-US" sz="1600" b="1" dirty="0">
                <a:solidFill>
                  <a:srgbClr val="0070C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SchedulerService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23" name="Text 43">
            <a:extLst>
              <a:ext uri="{FF2B5EF4-FFF2-40B4-BE49-F238E27FC236}">
                <a16:creationId xmlns:a16="http://schemas.microsoft.com/office/drawing/2014/main" id="{06653B57-8C35-F107-34BC-4218B63C2614}"/>
              </a:ext>
            </a:extLst>
          </p:cNvPr>
          <p:cNvSpPr/>
          <p:nvPr/>
        </p:nvSpPr>
        <p:spPr>
          <a:xfrm>
            <a:off x="6290236" y="4386599"/>
            <a:ext cx="5529163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67"/>
              </a:lnSpc>
              <a:buNone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Functions</a:t>
            </a:r>
            <a:endParaRPr lang="en-US" sz="1400" dirty="0"/>
          </a:p>
        </p:txBody>
      </p:sp>
      <p:sp>
        <p:nvSpPr>
          <p:cNvPr id="24" name="Text 44">
            <a:extLst>
              <a:ext uri="{FF2B5EF4-FFF2-40B4-BE49-F238E27FC236}">
                <a16:creationId xmlns:a16="http://schemas.microsoft.com/office/drawing/2014/main" id="{AA4C401F-12AD-B764-35C2-A8D946008FE7}"/>
              </a:ext>
            </a:extLst>
          </p:cNvPr>
          <p:cNvSpPr/>
          <p:nvPr/>
        </p:nvSpPr>
        <p:spPr>
          <a:xfrm>
            <a:off x="6290236" y="4594462"/>
            <a:ext cx="5529163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1167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runRule(rule)</a:t>
            </a:r>
            <a:endParaRPr lang="en-US" sz="1400" dirty="0"/>
          </a:p>
        </p:txBody>
      </p:sp>
      <p:sp>
        <p:nvSpPr>
          <p:cNvPr id="25" name="Text 45">
            <a:extLst>
              <a:ext uri="{FF2B5EF4-FFF2-40B4-BE49-F238E27FC236}">
                <a16:creationId xmlns:a16="http://schemas.microsoft.com/office/drawing/2014/main" id="{804949F7-5CC8-A479-8AC8-CF1F47AF4895}"/>
              </a:ext>
            </a:extLst>
          </p:cNvPr>
          <p:cNvSpPr/>
          <p:nvPr/>
        </p:nvSpPr>
        <p:spPr>
          <a:xfrm>
            <a:off x="6290236" y="4778711"/>
            <a:ext cx="5529163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477" lvl="1" indent="-285739" algn="l">
              <a:lnSpc>
                <a:spcPts val="1167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Executes action at scheduled time</a:t>
            </a:r>
            <a:endParaRPr lang="en-US" sz="1400" dirty="0"/>
          </a:p>
        </p:txBody>
      </p:sp>
      <p:sp>
        <p:nvSpPr>
          <p:cNvPr id="26" name="Text 46">
            <a:extLst>
              <a:ext uri="{FF2B5EF4-FFF2-40B4-BE49-F238E27FC236}">
                <a16:creationId xmlns:a16="http://schemas.microsoft.com/office/drawing/2014/main" id="{23E1B6B5-C8CA-6A4F-602A-97EEA55F1AB8}"/>
              </a:ext>
            </a:extLst>
          </p:cNvPr>
          <p:cNvSpPr/>
          <p:nvPr/>
        </p:nvSpPr>
        <p:spPr>
          <a:xfrm>
            <a:off x="6290236" y="4986574"/>
            <a:ext cx="5529163" cy="151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67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✔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Performs automated operations</a:t>
            </a:r>
            <a:endParaRPr lang="en-US" sz="1400" dirty="0"/>
          </a:p>
        </p:txBody>
      </p:sp>
      <p:sp>
        <p:nvSpPr>
          <p:cNvPr id="27" name="Text 22">
            <a:extLst>
              <a:ext uri="{FF2B5EF4-FFF2-40B4-BE49-F238E27FC236}">
                <a16:creationId xmlns:a16="http://schemas.microsoft.com/office/drawing/2014/main" id="{0629C1D2-4A94-5304-F065-236EDD807A92}"/>
              </a:ext>
            </a:extLst>
          </p:cNvPr>
          <p:cNvSpPr/>
          <p:nvPr/>
        </p:nvSpPr>
        <p:spPr>
          <a:xfrm>
            <a:off x="736993" y="1663423"/>
            <a:ext cx="361157" cy="120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917"/>
              </a:lnSpc>
              <a:buNone/>
            </a:pPr>
            <a:endParaRPr lang="en-US" sz="1400" dirty="0">
              <a:solidFill>
                <a:srgbClr val="15213F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30" name="Shape 0">
            <a:extLst>
              <a:ext uri="{FF2B5EF4-FFF2-40B4-BE49-F238E27FC236}">
                <a16:creationId xmlns:a16="http://schemas.microsoft.com/office/drawing/2014/main" id="{DDF8489C-3375-A3A4-0F6F-C522720AEDDE}"/>
              </a:ext>
            </a:extLst>
          </p:cNvPr>
          <p:cNvSpPr/>
          <p:nvPr/>
        </p:nvSpPr>
        <p:spPr>
          <a:xfrm>
            <a:off x="304421" y="337568"/>
            <a:ext cx="5796902" cy="808985"/>
          </a:xfrm>
          <a:prstGeom prst="roundRect">
            <a:avLst>
              <a:gd name="adj" fmla="val 480114"/>
            </a:avLst>
          </a:prstGeom>
          <a:solidFill>
            <a:srgbClr val="E9ECF2"/>
          </a:solidFill>
          <a:ln/>
        </p:spPr>
      </p:sp>
      <p:sp>
        <p:nvSpPr>
          <p:cNvPr id="28" name="Text 22">
            <a:extLst>
              <a:ext uri="{FF2B5EF4-FFF2-40B4-BE49-F238E27FC236}">
                <a16:creationId xmlns:a16="http://schemas.microsoft.com/office/drawing/2014/main" id="{96FFE781-463A-D437-AEBF-B675E388533A}"/>
              </a:ext>
            </a:extLst>
          </p:cNvPr>
          <p:cNvSpPr/>
          <p:nvPr/>
        </p:nvSpPr>
        <p:spPr>
          <a:xfrm>
            <a:off x="2195304" y="743768"/>
            <a:ext cx="361157" cy="120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917"/>
              </a:lnSpc>
              <a:buNone/>
            </a:pPr>
            <a:r>
              <a:rPr lang="en-US" sz="2500" dirty="0">
                <a:solidFill>
                  <a:srgbClr val="15213F"/>
                </a:solidFill>
                <a:latin typeface="Roboto"/>
                <a:ea typeface="Roboto"/>
                <a:cs typeface="Roboto"/>
              </a:rPr>
              <a:t>MODULE 5</a:t>
            </a:r>
            <a:endParaRPr lang="en-US" sz="2500">
              <a:latin typeface="Roboto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55325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8BB38-5C26-E0D7-4BCA-B40384C32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55" y="2489040"/>
            <a:ext cx="11155680" cy="1463040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002060"/>
                </a:solidFill>
              </a:rPr>
              <a:t>MILESTONE 1</a:t>
            </a:r>
          </a:p>
        </p:txBody>
      </p:sp>
    </p:spTree>
    <p:extLst>
      <p:ext uri="{BB962C8B-B14F-4D97-AF65-F5344CB8AC3E}">
        <p14:creationId xmlns:p14="http://schemas.microsoft.com/office/powerpoint/2010/main" val="3035265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653AE3C-AC4F-907C-B473-B9A30D215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81933E-93BD-38CE-3C98-D10B2844C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341299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3B7A5C-39EE-77A0-28F9-DF513723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611650"/>
            <a:ext cx="703173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4320BE-73BE-881B-CAF7-D3873F9EE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410712" cy="5376672"/>
          </a:xfrm>
        </p:spPr>
        <p:txBody>
          <a:bodyPr>
            <a:normAutofit/>
          </a:bodyPr>
          <a:lstStyle/>
          <a:p>
            <a:r>
              <a:rPr lang="en-US" sz="4000" b="0" dirty="0">
                <a:solidFill>
                  <a:srgbClr val="0070C0"/>
                </a:solidFill>
                <a:ea typeface="+mj-lt"/>
                <a:cs typeface="+mj-lt"/>
              </a:rPr>
              <a:t>MEANING OF THE TITLE</a:t>
            </a:r>
            <a:endParaRPr lang="en-US" sz="4000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3EE1E-A7DB-3FC8-F166-CF6842E2C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008" y="1042416"/>
            <a:ext cx="7031736" cy="53126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b="1" dirty="0">
                <a:ea typeface="+mn-lt"/>
                <a:cs typeface="+mn-lt"/>
              </a:rPr>
              <a:t>Smart Home Energy Management System</a:t>
            </a:r>
            <a:r>
              <a:rPr lang="en-US" sz="2400" dirty="0">
                <a:ea typeface="+mn-lt"/>
                <a:cs typeface="+mn-lt"/>
              </a:rPr>
              <a:t> refers to an application that helps homeowners:</a:t>
            </a:r>
            <a:endParaRPr lang="en-US" sz="2400" dirty="0"/>
          </a:p>
          <a:p>
            <a:r>
              <a:rPr lang="en-US" sz="2400" dirty="0">
                <a:ea typeface="+mn-lt"/>
                <a:cs typeface="+mn-lt"/>
              </a:rPr>
              <a:t>Monitor electricity usage of home appliances in real time</a:t>
            </a:r>
            <a:endParaRPr lang="en-US" sz="2400" dirty="0"/>
          </a:p>
          <a:p>
            <a:r>
              <a:rPr lang="en-US" sz="2400" dirty="0">
                <a:ea typeface="+mn-lt"/>
                <a:cs typeface="+mn-lt"/>
              </a:rPr>
              <a:t>Identify high-consuming devices</a:t>
            </a:r>
            <a:endParaRPr lang="en-US" sz="2400" dirty="0"/>
          </a:p>
          <a:p>
            <a:r>
              <a:rPr lang="en-US" sz="2400" dirty="0">
                <a:ea typeface="+mn-lt"/>
                <a:cs typeface="+mn-lt"/>
              </a:rPr>
              <a:t>Predict future consumption patterns</a:t>
            </a:r>
            <a:endParaRPr lang="en-US" sz="2400" dirty="0"/>
          </a:p>
          <a:p>
            <a:r>
              <a:rPr lang="en-US" sz="2400" dirty="0">
                <a:ea typeface="+mn-lt"/>
                <a:cs typeface="+mn-lt"/>
              </a:rPr>
              <a:t>Reduce electricity bills through intelligent recommendations</a:t>
            </a:r>
            <a:endParaRPr lang="en-US" sz="2400" dirty="0"/>
          </a:p>
          <a:p>
            <a:r>
              <a:rPr lang="en-US" sz="2400" dirty="0">
                <a:ea typeface="+mn-lt"/>
                <a:cs typeface="+mn-lt"/>
              </a:rPr>
              <a:t>Manage devices remotely (ON/OFF, scheduling)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 descr="A smart home with icons and a screen&#10;&#10;AI-generated content may be incorrect.">
            <a:extLst>
              <a:ext uri="{FF2B5EF4-FFF2-40B4-BE49-F238E27FC236}">
                <a16:creationId xmlns:a16="http://schemas.microsoft.com/office/drawing/2014/main" id="{8E64015C-27FD-8279-636D-7C0F93F56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49" y="2997140"/>
            <a:ext cx="382905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01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653AE3C-AC4F-907C-B473-B9A30D215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81933E-93BD-38CE-3C98-D10B2844C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341299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3B7A5C-39EE-77A0-28F9-DF513723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611650"/>
            <a:ext cx="703173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E879C4-2BB3-DFB7-76C2-73E926471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410712" cy="5376672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4000" dirty="0">
                <a:solidFill>
                  <a:srgbClr val="0070C0"/>
                </a:solidFill>
              </a:rPr>
              <a:t>Existing System Limitations</a:t>
            </a:r>
            <a:endParaRPr lang="en-US" sz="4000" b="0">
              <a:solidFill>
                <a:srgbClr val="0070C0"/>
              </a:solidFill>
            </a:endParaRPr>
          </a:p>
          <a:p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3ED98-3B9E-E7E1-8CE7-7F12BCBD9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008" y="1042416"/>
            <a:ext cx="7031736" cy="53126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 dirty="0">
                <a:ea typeface="+mn-lt"/>
                <a:cs typeface="+mn-lt"/>
              </a:rPr>
              <a:t>Manual Monitoring:</a:t>
            </a:r>
            <a:r>
              <a:rPr lang="en-US" sz="2000" dirty="0">
                <a:ea typeface="+mn-lt"/>
                <a:cs typeface="+mn-lt"/>
              </a:rPr>
              <a:t> No easy way to track live consumption.</a:t>
            </a:r>
          </a:p>
          <a:p>
            <a:r>
              <a:rPr lang="en-US" sz="2000" b="1" dirty="0">
                <a:ea typeface="+mn-lt"/>
                <a:cs typeface="+mn-lt"/>
              </a:rPr>
              <a:t>Reactive Maintenance:</a:t>
            </a:r>
            <a:r>
              <a:rPr lang="en-US" sz="2000" dirty="0">
                <a:ea typeface="+mn-lt"/>
                <a:cs typeface="+mn-lt"/>
              </a:rPr>
              <a:t> No alerts for faults or power surges until devices break.</a:t>
            </a:r>
          </a:p>
          <a:p>
            <a:r>
              <a:rPr lang="en-US" sz="2000" b="1" dirty="0">
                <a:ea typeface="+mn-lt"/>
                <a:cs typeface="+mn-lt"/>
              </a:rPr>
              <a:t>"Bill Shock":</a:t>
            </a:r>
            <a:r>
              <a:rPr lang="en-US" sz="2000" dirty="0">
                <a:ea typeface="+mn-lt"/>
                <a:cs typeface="+mn-lt"/>
              </a:rPr>
              <a:t> High costs without visibility into device-specific data.</a:t>
            </a:r>
          </a:p>
          <a:p>
            <a:r>
              <a:rPr lang="en-US" sz="2000" b="1" dirty="0">
                <a:ea typeface="+mn-lt"/>
                <a:cs typeface="+mn-lt"/>
              </a:rPr>
              <a:t>Lack of Automation:</a:t>
            </a:r>
            <a:r>
              <a:rPr lang="en-US" sz="2000" dirty="0">
                <a:ea typeface="+mn-lt"/>
                <a:cs typeface="+mn-lt"/>
              </a:rPr>
              <a:t> Appliances rely on manual switching (human error).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 descr="A person holding a long bill&#10;&#10;AI-generated content may be incorrect.">
            <a:extLst>
              <a:ext uri="{FF2B5EF4-FFF2-40B4-BE49-F238E27FC236}">
                <a16:creationId xmlns:a16="http://schemas.microsoft.com/office/drawing/2014/main" id="{3E5B4D72-84E1-0D48-FEDE-7F5ECD7CD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12" y="2924057"/>
            <a:ext cx="1955322" cy="26910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37A65D-E542-3F41-682C-6993F6BE3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311" y="3560380"/>
            <a:ext cx="2417379" cy="302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826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77BD9-E3E9-556C-F44D-38B1D83C7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rgbClr val="002060"/>
                </a:solidFill>
                <a:ea typeface="+mj-lt"/>
                <a:cs typeface="+mj-lt"/>
              </a:rPr>
              <a:t>PROPOSED SYSTEM</a:t>
            </a:r>
            <a:endParaRPr lang="en-US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4254A-E96E-71F3-2AB4-6F3E2ACA2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997" y="1896818"/>
            <a:ext cx="6623786" cy="376732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/>
            <a:r>
              <a:rPr lang="en-US" sz="2200" b="1" dirty="0">
                <a:solidFill>
                  <a:srgbClr val="0070C0"/>
                </a:solidFill>
                <a:ea typeface="+mn-lt"/>
                <a:cs typeface="+mn-lt"/>
              </a:rPr>
              <a:t>User Authentication &amp; Role Management</a:t>
            </a:r>
            <a:endParaRPr lang="en-US" sz="2200">
              <a:solidFill>
                <a:srgbClr val="0070C0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dirty="0">
                <a:ea typeface="+mn-lt"/>
                <a:cs typeface="+mn-lt"/>
              </a:rPr>
              <a:t>Admin, User roles</a:t>
            </a:r>
            <a:endParaRPr lang="en-US" sz="22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dirty="0">
                <a:ea typeface="+mn-lt"/>
                <a:cs typeface="+mn-lt"/>
              </a:rPr>
              <a:t>Secure login, access control</a:t>
            </a:r>
            <a:endParaRPr lang="en-US" sz="2200"/>
          </a:p>
          <a:p>
            <a:pPr marL="342900" indent="-342900"/>
            <a:r>
              <a:rPr lang="en-US" sz="2200" b="1" dirty="0">
                <a:solidFill>
                  <a:srgbClr val="0070C0"/>
                </a:solidFill>
                <a:ea typeface="+mn-lt"/>
                <a:cs typeface="+mn-lt"/>
              </a:rPr>
              <a:t>Smart Device Management</a:t>
            </a:r>
            <a:endParaRPr lang="en-US" sz="2200">
              <a:solidFill>
                <a:srgbClr val="0070C0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dirty="0">
                <a:ea typeface="+mn-lt"/>
                <a:cs typeface="+mn-lt"/>
              </a:rPr>
              <a:t>Add, update, delete home devices</a:t>
            </a:r>
            <a:endParaRPr lang="en-US" sz="22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dirty="0">
                <a:ea typeface="+mn-lt"/>
                <a:cs typeface="+mn-lt"/>
              </a:rPr>
              <a:t>Store device details (name, power rating, room, category)</a:t>
            </a:r>
            <a:endParaRPr lang="en-US" sz="2200"/>
          </a:p>
          <a:p>
            <a:pPr marL="342900" indent="-342900"/>
            <a:r>
              <a:rPr lang="en-US" sz="2200" b="1" dirty="0">
                <a:solidFill>
                  <a:srgbClr val="0070C0"/>
                </a:solidFill>
                <a:ea typeface="+mn-lt"/>
                <a:cs typeface="+mn-lt"/>
              </a:rPr>
              <a:t>Real-Time Energy Tracking</a:t>
            </a:r>
            <a:endParaRPr lang="en-US" sz="2200">
              <a:solidFill>
                <a:srgbClr val="0070C0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dirty="0">
                <a:ea typeface="+mn-lt"/>
                <a:cs typeface="+mn-lt"/>
              </a:rPr>
              <a:t>Live energy usage per device</a:t>
            </a:r>
            <a:endParaRPr lang="en-US" sz="22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dirty="0">
                <a:ea typeface="+mn-lt"/>
                <a:cs typeface="+mn-lt"/>
              </a:rPr>
              <a:t>Hourly, daily, weekly reports</a:t>
            </a:r>
            <a:endParaRPr lang="en-US" sz="2200"/>
          </a:p>
          <a:p>
            <a:pPr marL="342900" indent="-342900"/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FC18D5-52B7-0931-A01C-E83FA6EB7635}"/>
              </a:ext>
            </a:extLst>
          </p:cNvPr>
          <p:cNvSpPr txBox="1"/>
          <p:nvPr/>
        </p:nvSpPr>
        <p:spPr>
          <a:xfrm>
            <a:off x="6848520" y="2036618"/>
            <a:ext cx="5153890" cy="46705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200" b="1" dirty="0">
                <a:solidFill>
                  <a:srgbClr val="0070C0"/>
                </a:solidFill>
              </a:rPr>
              <a:t>Automation &amp; Scheduling</a:t>
            </a:r>
            <a:endParaRPr lang="en-US" sz="2200">
              <a:solidFill>
                <a:srgbClr val="0070C0"/>
              </a:solidFill>
            </a:endParaRPr>
          </a:p>
          <a:p>
            <a:pPr marL="800100" lvl="1" indent="-342900">
              <a:lnSpc>
                <a:spcPct val="110000"/>
              </a:lnSpc>
              <a:spcBef>
                <a:spcPts val="500"/>
              </a:spcBef>
              <a:buFont typeface="Courier New"/>
              <a:buChar char="o"/>
            </a:pPr>
            <a:r>
              <a:rPr lang="en-US" sz="2200" dirty="0"/>
              <a:t>Time-based, condition-based rules</a:t>
            </a:r>
          </a:p>
          <a:p>
            <a:pPr marL="800100" lvl="1" indent="-342900">
              <a:lnSpc>
                <a:spcPct val="110000"/>
              </a:lnSpc>
              <a:spcBef>
                <a:spcPts val="500"/>
              </a:spcBef>
              <a:buFont typeface="Courier New"/>
              <a:buChar char="o"/>
            </a:pPr>
            <a:r>
              <a:rPr lang="en-US" sz="2200" dirty="0"/>
              <a:t>Auto ON/OFF appliances</a:t>
            </a:r>
          </a:p>
          <a:p>
            <a:pPr marL="342900" indent="-34290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200" b="1" dirty="0">
                <a:solidFill>
                  <a:srgbClr val="0070C0"/>
                </a:solidFill>
              </a:rPr>
              <a:t>Alerts &amp; Notifications</a:t>
            </a:r>
            <a:endParaRPr lang="en-US" sz="2200">
              <a:solidFill>
                <a:srgbClr val="0070C0"/>
              </a:solidFill>
            </a:endParaRPr>
          </a:p>
          <a:p>
            <a:pPr marL="800100" lvl="1" indent="-342900">
              <a:lnSpc>
                <a:spcPct val="110000"/>
              </a:lnSpc>
              <a:spcBef>
                <a:spcPts val="500"/>
              </a:spcBef>
              <a:buFont typeface="Courier New"/>
              <a:buChar char="o"/>
            </a:pPr>
            <a:r>
              <a:rPr lang="en-US" sz="2200" dirty="0"/>
              <a:t>High usage, device failure, overheating alerts</a:t>
            </a:r>
          </a:p>
          <a:p>
            <a:pPr marL="342900" indent="-34290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200" b="1" dirty="0">
                <a:solidFill>
                  <a:srgbClr val="0070C0"/>
                </a:solidFill>
              </a:rPr>
              <a:t>Analytics &amp; Reports</a:t>
            </a:r>
            <a:endParaRPr lang="en-US" sz="2200">
              <a:solidFill>
                <a:srgbClr val="0070C0"/>
              </a:solidFill>
            </a:endParaRPr>
          </a:p>
          <a:p>
            <a:pPr marL="800100" lvl="1" indent="-342900">
              <a:lnSpc>
                <a:spcPct val="110000"/>
              </a:lnSpc>
              <a:spcBef>
                <a:spcPts val="500"/>
              </a:spcBef>
              <a:buFont typeface="Courier New"/>
              <a:buChar char="o"/>
            </a:pPr>
            <a:r>
              <a:rPr lang="en-US" sz="2200" dirty="0"/>
              <a:t>Consumption trends, visual charts</a:t>
            </a:r>
          </a:p>
          <a:p>
            <a:pPr marL="800100" lvl="1" indent="-342900">
              <a:lnSpc>
                <a:spcPct val="110000"/>
              </a:lnSpc>
              <a:spcBef>
                <a:spcPts val="500"/>
              </a:spcBef>
              <a:buFont typeface="Courier New"/>
              <a:buChar char="o"/>
            </a:pPr>
            <a:r>
              <a:rPr lang="en-US" sz="2200" dirty="0"/>
              <a:t>Export reports (PDF/CSV)</a:t>
            </a:r>
          </a:p>
          <a:p>
            <a:pPr marL="285750" indent="-285750" algn="l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798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70BA6-AF1A-E9C7-8929-C53681A1B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a typeface="+mj-lt"/>
                <a:cs typeface="+mj-lt"/>
              </a:rPr>
              <a:t>SYSTEM ARCHITECTURE / CONFIGURATION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8BA1D-796F-9730-2A68-790A283B0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057240"/>
            <a:ext cx="5073049" cy="42886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 dirty="0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1. Presentation Layer (Controller)</a:t>
            </a:r>
            <a:endParaRPr lang="en-US" sz="2000" b="1">
              <a:solidFill>
                <a:schemeClr val="accent2">
                  <a:lumMod val="76000"/>
                </a:schemeClr>
              </a:solidFill>
            </a:endParaRPr>
          </a:p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Security &amp; Access</a:t>
            </a:r>
            <a:endParaRPr lang="en-US" b="1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Handles UI/API requests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Sends responses</a:t>
            </a:r>
            <a:endParaRPr lang="en-US" dirty="0"/>
          </a:p>
          <a:p>
            <a:r>
              <a:rPr lang="en-US" sz="2000" b="1" dirty="0">
                <a:solidFill>
                  <a:schemeClr val="accent6">
                    <a:lumMod val="76000"/>
                  </a:schemeClr>
                </a:solidFill>
                <a:ea typeface="+mn-lt"/>
                <a:cs typeface="+mn-lt"/>
              </a:rPr>
              <a:t>2. Service Layer (Business Logic)</a:t>
            </a:r>
            <a:endParaRPr lang="en-US" sz="2000" b="1">
              <a:solidFill>
                <a:schemeClr val="accent6">
                  <a:lumMod val="76000"/>
                </a:schemeClr>
              </a:solidFill>
            </a:endParaRPr>
          </a:p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Smart Device Management</a:t>
            </a:r>
          </a:p>
          <a:p>
            <a:r>
              <a:rPr lang="en-US" dirty="0">
                <a:ea typeface="+mn-lt"/>
                <a:cs typeface="+mn-lt"/>
              </a:rPr>
              <a:t>Login validation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Device control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Energy calculations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EE27FB-3209-CD13-5715-D9089AC1B292}"/>
              </a:ext>
            </a:extLst>
          </p:cNvPr>
          <p:cNvSpPr txBox="1"/>
          <p:nvPr/>
        </p:nvSpPr>
        <p:spPr>
          <a:xfrm>
            <a:off x="5780689" y="2272861"/>
            <a:ext cx="5885793" cy="51285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accent4">
                    <a:lumMod val="49000"/>
                  </a:schemeClr>
                </a:solidFill>
              </a:rPr>
              <a:t>3. Repository Layer (Database Access)</a:t>
            </a: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b="1" dirty="0">
                <a:ea typeface="+mn-lt"/>
                <a:cs typeface="+mn-lt"/>
              </a:rPr>
              <a:t>Analytics Dashboard</a:t>
            </a:r>
            <a:endParaRPr lang="en-US" b="1" dirty="0"/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Performs CRUD operations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Connects to MySQL/PostgreSQL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4. Model Layer (Entities/Data Classes)</a:t>
            </a:r>
            <a:endParaRPr lang="en-US" sz="200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b="1" dirty="0"/>
              <a:t>Intelligent Automation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User, Device, </a:t>
            </a:r>
            <a:r>
              <a:rPr lang="en-US" dirty="0" err="1"/>
              <a:t>UsageLog</a:t>
            </a:r>
            <a:r>
              <a:rPr lang="en-US" dirty="0"/>
              <a:t>, Schedule</a:t>
            </a:r>
          </a:p>
          <a:p>
            <a:pPr marL="285750" indent="-285750">
              <a:buFont typeface="Arial,Sans-Serif"/>
              <a:buChar char="•"/>
            </a:pPr>
            <a:r>
              <a:rPr lang="en-US" dirty="0"/>
              <a:t>Schedule-based switching.</a:t>
            </a:r>
          </a:p>
          <a:p>
            <a:pPr marL="285750" indent="-285750">
              <a:buFont typeface="Arial,Sans-Serif"/>
              <a:buChar char="•"/>
            </a:pPr>
            <a:r>
              <a:rPr lang="en-US" dirty="0"/>
              <a:t>Threshold-based alerts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endParaRPr lang="en-US" dirty="0"/>
          </a:p>
          <a:p>
            <a:pPr>
              <a:buFont typeface="Arial"/>
              <a:buChar char="•"/>
            </a:pPr>
            <a:endParaRPr lang="en-US" dirty="0"/>
          </a:p>
          <a:p>
            <a:pPr marL="285750" indent="-285750" algn="l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endParaRPr lang="en-US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31253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D59D-E6FF-76FC-680B-AB53CF4D7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Tech Stack </a:t>
            </a:r>
            <a:endParaRPr lang="en-US" sz="4000" b="0" dirty="0"/>
          </a:p>
          <a:p>
            <a:endParaRPr lang="en-US" sz="4000" b="0" dirty="0"/>
          </a:p>
          <a:p>
            <a:endParaRPr lang="en-US" sz="4000" b="0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023D4-99DF-49F4-8423-59F600AC3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1926230"/>
            <a:ext cx="5594149" cy="44197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92D050"/>
                </a:solidFill>
              </a:rPr>
              <a:t>Frontend</a:t>
            </a:r>
            <a:r>
              <a:rPr lang="en-US" sz="1400" b="1" dirty="0"/>
              <a:t>:  </a:t>
            </a:r>
            <a:r>
              <a:rPr lang="en-US" dirty="0"/>
              <a:t>React / Angular / HTML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Used for dashboard, device list, energy charts</a:t>
            </a:r>
            <a:endParaRPr lang="en-US" sz="1600"/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accent2">
                    <a:lumMod val="76000"/>
                  </a:schemeClr>
                </a:solidFill>
              </a:rPr>
              <a:t>Backend</a:t>
            </a:r>
            <a:r>
              <a:rPr lang="en-US" b="1" dirty="0"/>
              <a:t>: </a:t>
            </a:r>
            <a:r>
              <a:rPr lang="en-US" dirty="0"/>
              <a:t>Java Spring Boot</a:t>
            </a:r>
          </a:p>
          <a:p>
            <a:pPr marL="285750" indent="-285750">
              <a:lnSpc>
                <a:spcPct val="100000"/>
              </a:lnSpc>
            </a:pPr>
            <a:r>
              <a:rPr lang="en-US" sz="1600" dirty="0"/>
              <a:t>Handles business logic, authentication, device control, tracking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C00000"/>
                </a:solidFill>
              </a:rPr>
              <a:t>Database</a:t>
            </a:r>
            <a:r>
              <a:rPr lang="en-US" sz="1400" b="1" dirty="0">
                <a:solidFill>
                  <a:srgbClr val="C00000"/>
                </a:solidFill>
              </a:rPr>
              <a:t>: </a:t>
            </a:r>
            <a:r>
              <a:rPr lang="en-US" dirty="0"/>
              <a:t>MySQL </a:t>
            </a:r>
            <a:endParaRPr lang="en-US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00000"/>
              </a:lnSpc>
            </a:pPr>
            <a:r>
              <a:rPr lang="en-US" sz="1600" dirty="0"/>
              <a:t>Stores users, devices, usage logs, rules, alerts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/>
              <a:t>APIs &amp; Services:</a:t>
            </a:r>
            <a:endParaRPr lang="en-US" sz="2000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1400"/>
              <a:t>REST API (communication between frontend &amp; backend)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1400"/>
              <a:t>Scheduler Engine (executes automation rules)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1400" dirty="0"/>
              <a:t>Notification Engine (sends alerts via Email/SMS/Pop-ups)</a:t>
            </a:r>
            <a:endParaRPr lang="en-US" dirty="0"/>
          </a:p>
          <a:p>
            <a:pPr marL="285750" indent="-285750">
              <a:lnSpc>
                <a:spcPct val="100000"/>
              </a:lnSpc>
            </a:pPr>
            <a:endParaRPr lang="en-US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D397BB-0500-FDCA-67A6-6CD2C5D5FF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21" t="11419" r="4719" b="8230"/>
          <a:stretch>
            <a:fillRect/>
          </a:stretch>
        </p:blipFill>
        <p:spPr>
          <a:xfrm>
            <a:off x="5912555" y="1206436"/>
            <a:ext cx="6025454" cy="551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37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83C9C-9346-75CA-B282-87FD0C57A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781339"/>
            <a:ext cx="5020267" cy="138421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MODULE 1: </a:t>
            </a:r>
            <a:br>
              <a:rPr lang="en-US" sz="4000" dirty="0"/>
            </a:br>
            <a:r>
              <a:rPr lang="en-US" sz="4000" dirty="0"/>
              <a:t>Authentication </a:t>
            </a:r>
            <a:br>
              <a:rPr lang="en-US" sz="4000" dirty="0"/>
            </a:br>
            <a:r>
              <a:rPr lang="en-US" sz="4000" dirty="0"/>
              <a:t>&amp; Role Management</a:t>
            </a:r>
          </a:p>
          <a:p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95002A5A-14DA-5E81-20A5-F73063486C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5463446"/>
              </p:ext>
            </p:extLst>
          </p:nvPr>
        </p:nvGraphicFramePr>
        <p:xfrm>
          <a:off x="5237726" y="1139428"/>
          <a:ext cx="6161883" cy="50417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70850F5-8618-72B8-E9EE-115FC4C2181C}"/>
              </a:ext>
            </a:extLst>
          </p:cNvPr>
          <p:cNvSpPr txBox="1"/>
          <p:nvPr/>
        </p:nvSpPr>
        <p:spPr>
          <a:xfrm>
            <a:off x="516527" y="2858998"/>
            <a:ext cx="4283794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Wingdings"/>
              <a:buChar char="Ø"/>
            </a:pPr>
            <a:r>
              <a:rPr lang="en-US" sz="2000" b="1" dirty="0"/>
              <a:t>Objective</a:t>
            </a:r>
            <a:r>
              <a:rPr lang="en-US" sz="2000" b="1" dirty="0">
                <a:solidFill>
                  <a:srgbClr val="0070C0"/>
                </a:solidFill>
              </a:rPr>
              <a:t>:</a:t>
            </a:r>
            <a:r>
              <a:rPr lang="en-US" sz="2000" dirty="0">
                <a:solidFill>
                  <a:srgbClr val="0070C0"/>
                </a:solidFill>
              </a:rPr>
              <a:t> Establish a secure entry point for the application.</a:t>
            </a:r>
            <a:endParaRPr lang="en-US" sz="2000"/>
          </a:p>
          <a:p>
            <a:pPr algn="l"/>
            <a:endParaRPr lang="en-US" sz="2400" dirty="0"/>
          </a:p>
        </p:txBody>
      </p:sp>
      <p:pic>
        <p:nvPicPr>
          <p:cNvPr id="14" name="Picture 13" descr="A diagram of a software development&#10;&#10;AI-generated content may be incorrect.">
            <a:extLst>
              <a:ext uri="{FF2B5EF4-FFF2-40B4-BE49-F238E27FC236}">
                <a16:creationId xmlns:a16="http://schemas.microsoft.com/office/drawing/2014/main" id="{9FE0DA4C-D378-07A8-FDC8-8D3FA8712B1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39855" b="26993"/>
          <a:stretch>
            <a:fillRect/>
          </a:stretch>
        </p:blipFill>
        <p:spPr>
          <a:xfrm>
            <a:off x="261427" y="3814458"/>
            <a:ext cx="4811146" cy="250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40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D1BDCCC-E676-2A7E-BE11-2B8C23DB2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2BE3C-EAF9-A461-23F4-1BA7E0294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352544" cy="2148840"/>
          </a:xfrm>
        </p:spPr>
        <p:txBody>
          <a:bodyPr>
            <a:normAutofit/>
          </a:bodyPr>
          <a:lstStyle/>
          <a:p>
            <a:r>
              <a:rPr lang="en-US" b="0" dirty="0">
                <a:solidFill>
                  <a:srgbClr val="0070C0"/>
                </a:solidFill>
                <a:ea typeface="+mj-lt"/>
                <a:cs typeface="+mj-lt"/>
              </a:rPr>
              <a:t>NUMBER OF CLASSES</a:t>
            </a:r>
            <a:endParaRPr lang="en-US">
              <a:solidFill>
                <a:srgbClr val="0070C0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81C97B1-8A09-6383-8C65-A3B735778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BEF50-8470-AD9E-AD1C-AD311D9B1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7606" y="1153293"/>
            <a:ext cx="6163056" cy="53949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  <a:ea typeface="+mn-lt"/>
                <a:cs typeface="+mn-lt"/>
              </a:rPr>
              <a:t>1. User (Model)</a:t>
            </a:r>
            <a:endParaRPr lang="en-US">
              <a:solidFill>
                <a:srgbClr val="00B050"/>
              </a:solidFill>
            </a:endParaRPr>
          </a:p>
          <a:p>
            <a:pPr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Represents the user entity.</a:t>
            </a:r>
            <a:endParaRPr lang="en-US" dirty="0"/>
          </a:p>
          <a:p>
            <a:pPr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Maps to the </a:t>
            </a:r>
            <a:r>
              <a:rPr lang="en-US" dirty="0">
                <a:latin typeface="Consolas"/>
              </a:rPr>
              <a:t>users</a:t>
            </a:r>
            <a:r>
              <a:rPr lang="en-US" dirty="0">
                <a:ea typeface="+mn-lt"/>
                <a:cs typeface="+mn-lt"/>
              </a:rPr>
              <a:t> database table.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  <a:ea typeface="+mn-lt"/>
                <a:cs typeface="+mn-lt"/>
              </a:rPr>
              <a:t>2. </a:t>
            </a:r>
            <a:r>
              <a:rPr lang="en-US" b="1" err="1">
                <a:solidFill>
                  <a:srgbClr val="00B050"/>
                </a:solidFill>
                <a:ea typeface="+mn-lt"/>
                <a:cs typeface="+mn-lt"/>
              </a:rPr>
              <a:t>UserRepository</a:t>
            </a:r>
            <a:r>
              <a:rPr lang="en-US" b="1" dirty="0">
                <a:solidFill>
                  <a:srgbClr val="00B050"/>
                </a:solidFill>
                <a:ea typeface="+mn-lt"/>
                <a:cs typeface="+mn-lt"/>
              </a:rPr>
              <a:t> (Interface)</a:t>
            </a:r>
            <a:endParaRPr lang="en-US">
              <a:solidFill>
                <a:srgbClr val="00B050"/>
              </a:solidFill>
            </a:endParaRPr>
          </a:p>
          <a:p>
            <a:pPr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Extends </a:t>
            </a:r>
            <a:r>
              <a:rPr lang="en-US" dirty="0" err="1">
                <a:latin typeface="Consolas"/>
              </a:rPr>
              <a:t>JpaRepository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Handles SQL queries like </a:t>
            </a:r>
            <a:r>
              <a:rPr lang="en-US" dirty="0" err="1">
                <a:latin typeface="Consolas"/>
              </a:rPr>
              <a:t>findByUsername</a:t>
            </a:r>
            <a:r>
              <a:rPr lang="en-US" dirty="0">
                <a:latin typeface="Consolas"/>
              </a:rPr>
              <a:t>()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  <a:ea typeface="+mn-lt"/>
                <a:cs typeface="+mn-lt"/>
              </a:rPr>
              <a:t>3. </a:t>
            </a:r>
            <a:r>
              <a:rPr lang="en-US" b="1" err="1">
                <a:solidFill>
                  <a:srgbClr val="00B050"/>
                </a:solidFill>
                <a:ea typeface="+mn-lt"/>
                <a:cs typeface="+mn-lt"/>
              </a:rPr>
              <a:t>AuthService</a:t>
            </a:r>
            <a:r>
              <a:rPr lang="en-US" b="1" dirty="0">
                <a:solidFill>
                  <a:srgbClr val="00B050"/>
                </a:solidFill>
                <a:ea typeface="+mn-lt"/>
                <a:cs typeface="+mn-lt"/>
              </a:rPr>
              <a:t> (Service)</a:t>
            </a:r>
            <a:endParaRPr lang="en-US">
              <a:solidFill>
                <a:srgbClr val="00B050"/>
              </a:solidFill>
            </a:endParaRPr>
          </a:p>
          <a:p>
            <a:pPr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Contains logic for login validation and token generation.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  <a:ea typeface="+mn-lt"/>
                <a:cs typeface="+mn-lt"/>
              </a:rPr>
              <a:t>4. </a:t>
            </a:r>
            <a:r>
              <a:rPr lang="en-US" b="1" err="1">
                <a:solidFill>
                  <a:srgbClr val="00B050"/>
                </a:solidFill>
                <a:ea typeface="+mn-lt"/>
                <a:cs typeface="+mn-lt"/>
              </a:rPr>
              <a:t>AuthController</a:t>
            </a:r>
            <a:r>
              <a:rPr lang="en-US" b="1" dirty="0">
                <a:solidFill>
                  <a:srgbClr val="00B050"/>
                </a:solidFill>
                <a:ea typeface="+mn-lt"/>
                <a:cs typeface="+mn-lt"/>
              </a:rPr>
              <a:t> (Controller)</a:t>
            </a:r>
            <a:endParaRPr lang="en-US">
              <a:solidFill>
                <a:srgbClr val="00B050"/>
              </a:solidFill>
            </a:endParaRPr>
          </a:p>
          <a:p>
            <a:pPr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Exposes REST endpoints: </a:t>
            </a:r>
            <a:r>
              <a:rPr lang="en-US" dirty="0">
                <a:latin typeface="Consolas"/>
              </a:rPr>
              <a:t>/login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>
                <a:latin typeface="Consolas"/>
              </a:rPr>
              <a:t>/register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>
              <a:buFont typeface="Courier New" panose="020B0604020202020204" pitchFamily="34" charset="0"/>
              <a:buChar char="o"/>
            </a:pPr>
            <a:endParaRPr lang="en-US"/>
          </a:p>
        </p:txBody>
      </p:sp>
      <p:pic>
        <p:nvPicPr>
          <p:cNvPr id="6" name="Picture 5" descr="A diagram of a service&#10;&#10;AI-generated content may be incorrect.">
            <a:extLst>
              <a:ext uri="{FF2B5EF4-FFF2-40B4-BE49-F238E27FC236}">
                <a16:creationId xmlns:a16="http://schemas.microsoft.com/office/drawing/2014/main" id="{7AB96DE8-59BB-FE38-9573-947E2F893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517" y="2573310"/>
            <a:ext cx="2216279" cy="397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47296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19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GestaltVTI</vt:lpstr>
      <vt:lpstr>Smart Home Energy Management System (SHEMS) </vt:lpstr>
      <vt:lpstr>MILESTONE 1</vt:lpstr>
      <vt:lpstr>MEANING OF THE TITLE</vt:lpstr>
      <vt:lpstr>Existing System Limitations </vt:lpstr>
      <vt:lpstr>PROPOSED SYSTEM</vt:lpstr>
      <vt:lpstr>SYSTEM ARCHITECTURE / CONFIGURATION</vt:lpstr>
      <vt:lpstr>Tech Stack    </vt:lpstr>
      <vt:lpstr>MODULE 1:  Authentication  &amp; Role Management </vt:lpstr>
      <vt:lpstr>NUMBER OF CLASSES</vt:lpstr>
      <vt:lpstr>CLASS DIAGRAMS</vt:lpstr>
      <vt:lpstr>DATABASE SCHEMA FOR MODULE 1</vt:lpstr>
      <vt:lpstr>MILESTONE 2 (Pseudo Code)</vt:lpstr>
      <vt:lpstr>PowerPoint Presentation</vt:lpstr>
      <vt:lpstr>SYSTEM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567</cp:revision>
  <dcterms:created xsi:type="dcterms:W3CDTF">2025-12-03T13:00:59Z</dcterms:created>
  <dcterms:modified xsi:type="dcterms:W3CDTF">2026-02-04T10:44:03Z</dcterms:modified>
</cp:coreProperties>
</file>